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5492d134b2_1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25492d134b2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5492d134b2_1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g25492d134b2_1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5492d134b2_1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25492d134b2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5492d134b2_1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25492d134b2_1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5492d134b2_1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25492d134b2_1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5492d134b2_1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25492d134b2_1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5492d134b2_1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25492d134b2_1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5492d134b2_1_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25492d134b2_1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492d134b2_1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25492d134b2_1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5492d134b2_1_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g25492d134b2_1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5368111f6d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g25368111f6d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5492d134b2_1_1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g25492d134b2_1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5492d134b2_1_1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25492d134b2_1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5492d134b2_1_1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25492d134b2_1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0724b70c2e_0_3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g10724b70c2e_0_3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1" algn="l">
              <a:spcBef>
                <a:spcPts val="0"/>
              </a:spcBef>
              <a:spcAft>
                <a:spcPts val="0"/>
              </a:spcAft>
              <a:buNone/>
            </a:pPr>
            <a:r>
              <a:t/>
            </a:r>
            <a:endParaRPr/>
          </a:p>
        </p:txBody>
      </p:sp>
      <p:sp>
        <p:nvSpPr>
          <p:cNvPr id="240" name="Google Shape;240;g10724b70c2e_0_3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5368111f6d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g25368111f6d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53fb1da84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g253fb1da84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53fb1da846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g253fb1da846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53fb1da846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g253fb1da846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5492d134b2_1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g25492d134b2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5492d134b2_1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g25492d134b2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5492d134b2_1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25492d134b2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u="none" cap="none" strike="noStrike">
                <a:solidFill>
                  <a:srgbClr val="888888"/>
                </a:solidFill>
                <a:latin typeface="Arial"/>
                <a:ea typeface="Arial"/>
                <a:cs typeface="Arial"/>
                <a:sym typeface="Arial"/>
              </a:defRPr>
            </a:lvl1pPr>
            <a:lvl2pPr indent="0" lvl="1" marL="0" marR="0" rtl="0" algn="l">
              <a:spcBef>
                <a:spcPts val="0"/>
              </a:spcBef>
              <a:buNone/>
              <a:defRPr b="0" i="0" sz="1200" u="none" cap="none" strike="noStrike">
                <a:solidFill>
                  <a:srgbClr val="888888"/>
                </a:solidFill>
                <a:latin typeface="Arial"/>
                <a:ea typeface="Arial"/>
                <a:cs typeface="Arial"/>
                <a:sym typeface="Arial"/>
              </a:defRPr>
            </a:lvl2pPr>
            <a:lvl3pPr indent="0" lvl="2" marL="0" marR="0" rtl="0" algn="l">
              <a:spcBef>
                <a:spcPts val="0"/>
              </a:spcBef>
              <a:buNone/>
              <a:defRPr b="0" i="0" sz="1200" u="none" cap="none" strike="noStrike">
                <a:solidFill>
                  <a:srgbClr val="888888"/>
                </a:solidFill>
                <a:latin typeface="Arial"/>
                <a:ea typeface="Arial"/>
                <a:cs typeface="Arial"/>
                <a:sym typeface="Arial"/>
              </a:defRPr>
            </a:lvl3pPr>
            <a:lvl4pPr indent="0" lvl="3" marL="0" marR="0" rtl="0" algn="l">
              <a:spcBef>
                <a:spcPts val="0"/>
              </a:spcBef>
              <a:buNone/>
              <a:defRPr b="0" i="0" sz="1200" u="none" cap="none" strike="noStrike">
                <a:solidFill>
                  <a:srgbClr val="888888"/>
                </a:solidFill>
                <a:latin typeface="Arial"/>
                <a:ea typeface="Arial"/>
                <a:cs typeface="Arial"/>
                <a:sym typeface="Arial"/>
              </a:defRPr>
            </a:lvl4pPr>
            <a:lvl5pPr indent="0" lvl="4" marL="0" marR="0" rtl="0" algn="l">
              <a:spcBef>
                <a:spcPts val="0"/>
              </a:spcBef>
              <a:buNone/>
              <a:defRPr b="0" i="0" sz="1200" u="none" cap="none" strike="noStrike">
                <a:solidFill>
                  <a:srgbClr val="888888"/>
                </a:solidFill>
                <a:latin typeface="Arial"/>
                <a:ea typeface="Arial"/>
                <a:cs typeface="Arial"/>
                <a:sym typeface="Arial"/>
              </a:defRPr>
            </a:lvl5pPr>
            <a:lvl6pPr indent="0" lvl="5" marL="0" marR="0" rtl="0" algn="l">
              <a:spcBef>
                <a:spcPts val="0"/>
              </a:spcBef>
              <a:buNone/>
              <a:defRPr b="0" i="0" sz="1200" u="none" cap="none" strike="noStrike">
                <a:solidFill>
                  <a:srgbClr val="888888"/>
                </a:solidFill>
                <a:latin typeface="Arial"/>
                <a:ea typeface="Arial"/>
                <a:cs typeface="Arial"/>
                <a:sym typeface="Arial"/>
              </a:defRPr>
            </a:lvl6pPr>
            <a:lvl7pPr indent="0" lvl="6" marL="0" marR="0" rtl="0" algn="l">
              <a:spcBef>
                <a:spcPts val="0"/>
              </a:spcBef>
              <a:buNone/>
              <a:defRPr b="0" i="0" sz="1200" u="none" cap="none" strike="noStrike">
                <a:solidFill>
                  <a:srgbClr val="888888"/>
                </a:solidFill>
                <a:latin typeface="Arial"/>
                <a:ea typeface="Arial"/>
                <a:cs typeface="Arial"/>
                <a:sym typeface="Arial"/>
              </a:defRPr>
            </a:lvl7pPr>
            <a:lvl8pPr indent="0" lvl="7" marL="0" marR="0" rtl="0" algn="l">
              <a:spcBef>
                <a:spcPts val="0"/>
              </a:spcBef>
              <a:buNone/>
              <a:defRPr b="0" i="0" sz="1200" u="none" cap="none" strike="noStrike">
                <a:solidFill>
                  <a:srgbClr val="888888"/>
                </a:solidFill>
                <a:latin typeface="Arial"/>
                <a:ea typeface="Arial"/>
                <a:cs typeface="Arial"/>
                <a:sym typeface="Arial"/>
              </a:defRPr>
            </a:lvl8pPr>
            <a:lvl9pPr indent="0" lvl="8" marL="0" marR="0" rtl="0" algn="l">
              <a:spcBef>
                <a:spcPts val="0"/>
              </a:spcBef>
              <a:buNone/>
              <a:defRPr b="0" i="0" sz="1200" u="none" cap="none" strike="noStrike">
                <a:solidFill>
                  <a:srgbClr val="88888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en.wikipedia.org/wiki/Chatbot" TargetMode="Externa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en.wikipedia.org/wiki/Natural_language" TargetMode="Externa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en.wikipedia.org/wiki/Machine"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en.wikipedia.org/wiki/Business_opportunities" TargetMode="External"/><Relationship Id="rId4" Type="http://schemas.openxmlformats.org/officeDocument/2006/relationships/hyperlink" Target="https://en.wikipedia.org/wiki/Big_data" TargetMode="External"/><Relationship Id="rId5" Type="http://schemas.openxmlformats.org/officeDocument/2006/relationships/hyperlink" Target="https://en.wikipedia.org/wiki/Insight" TargetMode="External"/><Relationship Id="rId6" Type="http://schemas.openxmlformats.org/officeDocument/2006/relationships/hyperlink" Target="https://en.wikipedia.org/wiki/Insight" TargetMode="External"/><Relationship Id="rId7"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en.wikipedia.org/wiki/Prompt_engineering" TargetMode="External"/><Relationship Id="rId4" Type="http://schemas.openxmlformats.org/officeDocument/2006/relationships/hyperlink" Target="https://en.wikipedia.org/wiki/Training_data_set" TargetMode="External"/><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en.wikipedia.org/wiki/Bing_Chat" TargetMode="External"/><Relationship Id="rId4" Type="http://schemas.openxmlformats.org/officeDocument/2006/relationships/hyperlink" Target="https://en.wikipedia.org/wiki/Chatbot" TargetMode="External"/><Relationship Id="rId5" Type="http://schemas.openxmlformats.org/officeDocument/2006/relationships/hyperlink" Target="https://en.wikipedia.org/wiki/Artificial_intelligence_art" TargetMode="External"/><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89" name="Google Shape;89;p13"/>
          <p:cNvSpPr txBox="1"/>
          <p:nvPr/>
        </p:nvSpPr>
        <p:spPr>
          <a:xfrm>
            <a:off x="13" y="215650"/>
            <a:ext cx="12192000" cy="822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br>
              <a:rPr lang="en-US" sz="3000">
                <a:solidFill>
                  <a:srgbClr val="595959"/>
                </a:solidFill>
              </a:rPr>
            </a:br>
            <a:endParaRPr sz="1600">
              <a:solidFill>
                <a:srgbClr val="595959"/>
              </a:solidFill>
            </a:endParaRPr>
          </a:p>
        </p:txBody>
      </p:sp>
      <p:pic>
        <p:nvPicPr>
          <p:cNvPr id="90" name="Google Shape;90;p13"/>
          <p:cNvPicPr preferRelativeResize="0"/>
          <p:nvPr/>
        </p:nvPicPr>
        <p:blipFill rotWithShape="1">
          <a:blip r:embed="rId3">
            <a:alphaModFix/>
          </a:blip>
          <a:srcRect b="0" l="0" r="0" t="0"/>
          <a:stretch/>
        </p:blipFill>
        <p:spPr>
          <a:xfrm>
            <a:off x="-2" y="6100126"/>
            <a:ext cx="3979825" cy="757875"/>
          </a:xfrm>
          <a:prstGeom prst="rect">
            <a:avLst/>
          </a:prstGeom>
          <a:noFill/>
          <a:ln>
            <a:noFill/>
          </a:ln>
        </p:spPr>
      </p:pic>
      <p:pic>
        <p:nvPicPr>
          <p:cNvPr id="91" name="Google Shape;91;p13"/>
          <p:cNvPicPr preferRelativeResize="0"/>
          <p:nvPr/>
        </p:nvPicPr>
        <p:blipFill>
          <a:blip r:embed="rId4">
            <a:alphaModFix/>
          </a:blip>
          <a:stretch>
            <a:fillRect/>
          </a:stretch>
        </p:blipFill>
        <p:spPr>
          <a:xfrm>
            <a:off x="2024075" y="668050"/>
            <a:ext cx="8143850" cy="5432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400"/>
              <a:buNone/>
            </a:pPr>
            <a:r>
              <a:rPr lang="en-US" sz="3150">
                <a:highlight>
                  <a:srgbClr val="FFFFFF"/>
                </a:highlight>
              </a:rPr>
              <a:t>The Evolution Of AI</a:t>
            </a:r>
            <a:endParaRPr sz="3150">
              <a:highlight>
                <a:srgbClr val="FFFFFF"/>
              </a:highlight>
            </a:endParaRPr>
          </a:p>
          <a:p>
            <a:pPr indent="0" lvl="0" marL="0" rtl="0" algn="ctr">
              <a:spcBef>
                <a:spcPts val="0"/>
              </a:spcBef>
              <a:spcAft>
                <a:spcPts val="0"/>
              </a:spcAft>
              <a:buClr>
                <a:schemeClr val="dk1"/>
              </a:buClr>
              <a:buSzPts val="2400"/>
              <a:buNone/>
            </a:pPr>
            <a:r>
              <a:t/>
            </a:r>
            <a:endParaRPr sz="3150">
              <a:highlight>
                <a:srgbClr val="FFFFFF"/>
              </a:highlight>
            </a:endParaRPr>
          </a:p>
          <a:p>
            <a:pPr indent="0" lvl="0" marL="914400" rtl="0" algn="l">
              <a:lnSpc>
                <a:spcPct val="150000"/>
              </a:lnSpc>
              <a:spcBef>
                <a:spcPts val="800"/>
              </a:spcBef>
              <a:spcAft>
                <a:spcPts val="0"/>
              </a:spcAft>
              <a:buNone/>
            </a:pPr>
            <a:r>
              <a:rPr b="1" lang="en-US" sz="1900"/>
              <a:t>AI Developer / AI Engineer</a:t>
            </a:r>
            <a:r>
              <a:rPr b="1" lang="en-US" sz="1900"/>
              <a:t> → </a:t>
            </a:r>
            <a:r>
              <a:rPr lang="en-US" sz="1900"/>
              <a:t>AI Developer is responsible to use existing AI tools and AI algorithms and combine them in the company products and tools. </a:t>
            </a:r>
            <a:br>
              <a:rPr lang="en-US" sz="1900"/>
            </a:br>
            <a:r>
              <a:rPr lang="en-US" sz="1900"/>
              <a:t>AI developer needs to understand both in the </a:t>
            </a:r>
            <a:r>
              <a:rPr b="1" lang="en-US" sz="1900"/>
              <a:t>Data Science field </a:t>
            </a:r>
            <a:r>
              <a:rPr lang="en-US" sz="1900"/>
              <a:t>(machine learning algorithms, AI algorithms and data analysis) and also in the </a:t>
            </a:r>
            <a:r>
              <a:rPr b="1" lang="en-US" sz="1900"/>
              <a:t>Computer Science field</a:t>
            </a:r>
            <a:r>
              <a:rPr lang="en-US" sz="1900"/>
              <a:t> (Web development, API, Data Structure)</a:t>
            </a:r>
            <a:endParaRPr sz="1900"/>
          </a:p>
          <a:p>
            <a:pPr indent="0" lvl="0" marL="9144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r>
              <a:rPr lang="en-US" sz="1900"/>
              <a:t>This course purpose is to qualify AI developers meaning you will learn both the Data Science and the Computer science fields. </a:t>
            </a:r>
            <a:endParaRPr sz="1900"/>
          </a:p>
          <a:p>
            <a:pPr indent="0" lvl="0" marL="914400" rtl="0" algn="l">
              <a:lnSpc>
                <a:spcPct val="150000"/>
              </a:lnSpc>
              <a:spcBef>
                <a:spcPts val="800"/>
              </a:spcBef>
              <a:spcAft>
                <a:spcPts val="0"/>
              </a:spcAft>
              <a:buNone/>
            </a:pPr>
            <a:r>
              <a:t/>
            </a:r>
            <a:endParaRPr baseline="30000" sz="1400">
              <a:solidFill>
                <a:srgbClr val="3366CC"/>
              </a:solidFill>
              <a:highlight>
                <a:srgbClr val="FFFFFF"/>
              </a:highlight>
            </a:endParaRPr>
          </a:p>
          <a:p>
            <a:pPr indent="0" lvl="0" marL="9144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br>
              <a:rPr lang="en-US" sz="1900"/>
            </a:br>
            <a:endParaRPr sz="1900"/>
          </a:p>
          <a:p>
            <a:pPr indent="0" lvl="0" marL="1828800" rtl="0" algn="l">
              <a:lnSpc>
                <a:spcPct val="150000"/>
              </a:lnSpc>
              <a:spcBef>
                <a:spcPts val="1100"/>
              </a:spcBef>
              <a:spcAft>
                <a:spcPts val="1100"/>
              </a:spcAft>
              <a:buNone/>
            </a:pPr>
            <a:r>
              <a:t/>
            </a:r>
            <a:endParaRPr sz="2300"/>
          </a:p>
        </p:txBody>
      </p:sp>
      <p:sp>
        <p:nvSpPr>
          <p:cNvPr id="151" name="Google Shape;151;p2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52" name="Google Shape;152;p22"/>
          <p:cNvPicPr preferRelativeResize="0"/>
          <p:nvPr/>
        </p:nvPicPr>
        <p:blipFill rotWithShape="1">
          <a:blip r:embed="rId3">
            <a:alphaModFix/>
          </a:blip>
          <a:srcRect b="0" l="0" r="0" t="0"/>
          <a:stretch/>
        </p:blipFill>
        <p:spPr>
          <a:xfrm>
            <a:off x="-2" y="6100126"/>
            <a:ext cx="3979825" cy="757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400"/>
              <a:buNone/>
            </a:pPr>
            <a:r>
              <a:rPr lang="en-US" sz="3150">
                <a:highlight>
                  <a:srgbClr val="FFFFFF"/>
                </a:highlight>
              </a:rPr>
              <a:t>Most Common Gen-AI Tools</a:t>
            </a:r>
            <a:endParaRPr sz="3150">
              <a:highlight>
                <a:srgbClr val="FFFFFF"/>
              </a:highlight>
            </a:endParaRPr>
          </a:p>
          <a:p>
            <a:pPr indent="0" lvl="0" marL="0" rtl="0" algn="ctr">
              <a:spcBef>
                <a:spcPts val="0"/>
              </a:spcBef>
              <a:spcAft>
                <a:spcPts val="0"/>
              </a:spcAft>
              <a:buClr>
                <a:schemeClr val="dk1"/>
              </a:buClr>
              <a:buSzPts val="2400"/>
              <a:buNone/>
            </a:pPr>
            <a:r>
              <a:t/>
            </a:r>
            <a:endParaRPr sz="3150">
              <a:highlight>
                <a:srgbClr val="FFFFFF"/>
              </a:highlight>
            </a:endParaRPr>
          </a:p>
          <a:p>
            <a:pPr indent="0" lvl="0" marL="914400" rtl="0" algn="l">
              <a:lnSpc>
                <a:spcPct val="150000"/>
              </a:lnSpc>
              <a:spcBef>
                <a:spcPts val="800"/>
              </a:spcBef>
              <a:spcAft>
                <a:spcPts val="0"/>
              </a:spcAft>
              <a:buNone/>
            </a:pPr>
            <a:r>
              <a:rPr b="1" lang="en-US" sz="1700"/>
              <a:t>Chat GPT →</a:t>
            </a:r>
            <a:r>
              <a:rPr lang="en-US" sz="1700"/>
              <a:t> ChatGPT is an artificial intelligence </a:t>
            </a:r>
            <a:r>
              <a:rPr lang="en-US" sz="1700">
                <a:uFill>
                  <a:noFill/>
                </a:uFill>
                <a:hlinkClick r:id="rId3"/>
              </a:rPr>
              <a:t>chatbot</a:t>
            </a:r>
            <a:r>
              <a:rPr lang="en-US" sz="1700"/>
              <a:t> developed by </a:t>
            </a:r>
            <a:r>
              <a:rPr b="1" lang="en-US" sz="1700"/>
              <a:t>OpenAI</a:t>
            </a:r>
            <a:r>
              <a:rPr lang="en-US" sz="1700"/>
              <a:t> and launched on November 30, 2022. It is notable for</a:t>
            </a:r>
            <a:r>
              <a:rPr lang="en-US" sz="1700" u="sng"/>
              <a:t> enabling users to refine and steer a conversation towards a desired length, format, style, level of detail, and language used</a:t>
            </a:r>
            <a:r>
              <a:rPr lang="en-US" sz="1700"/>
              <a:t>. Successive prompts and replies are taken into account at each stage of the conversation as a context. </a:t>
            </a:r>
            <a:endParaRPr sz="1700"/>
          </a:p>
          <a:p>
            <a:pPr indent="0" lvl="0" marL="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r>
              <a:t/>
            </a:r>
            <a:endParaRPr baseline="30000" sz="1400">
              <a:solidFill>
                <a:srgbClr val="3366CC"/>
              </a:solidFill>
              <a:highlight>
                <a:srgbClr val="FFFFFF"/>
              </a:highlight>
            </a:endParaRPr>
          </a:p>
          <a:p>
            <a:pPr indent="0" lvl="0" marL="9144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br>
              <a:rPr lang="en-US" sz="1900"/>
            </a:br>
            <a:endParaRPr sz="1900"/>
          </a:p>
          <a:p>
            <a:pPr indent="0" lvl="0" marL="1828800" rtl="0" algn="l">
              <a:lnSpc>
                <a:spcPct val="150000"/>
              </a:lnSpc>
              <a:spcBef>
                <a:spcPts val="1100"/>
              </a:spcBef>
              <a:spcAft>
                <a:spcPts val="1100"/>
              </a:spcAft>
              <a:buNone/>
            </a:pPr>
            <a:r>
              <a:t/>
            </a:r>
            <a:endParaRPr sz="2300"/>
          </a:p>
        </p:txBody>
      </p:sp>
      <p:sp>
        <p:nvSpPr>
          <p:cNvPr id="158" name="Google Shape;158;p2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59" name="Google Shape;159;p23"/>
          <p:cNvPicPr preferRelativeResize="0"/>
          <p:nvPr/>
        </p:nvPicPr>
        <p:blipFill>
          <a:blip r:embed="rId4">
            <a:alphaModFix/>
          </a:blip>
          <a:stretch>
            <a:fillRect/>
          </a:stretch>
        </p:blipFill>
        <p:spPr>
          <a:xfrm>
            <a:off x="2745788" y="3005225"/>
            <a:ext cx="6700423" cy="37162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400"/>
              <a:buNone/>
            </a:pPr>
            <a:r>
              <a:rPr lang="en-US" sz="3150">
                <a:highlight>
                  <a:srgbClr val="FFFFFF"/>
                </a:highlight>
              </a:rPr>
              <a:t>Most Common Gen-AI Tools</a:t>
            </a:r>
            <a:endParaRPr sz="3150">
              <a:highlight>
                <a:srgbClr val="FFFFFF"/>
              </a:highlight>
            </a:endParaRPr>
          </a:p>
          <a:p>
            <a:pPr indent="0" lvl="0" marL="0" rtl="0" algn="ctr">
              <a:spcBef>
                <a:spcPts val="0"/>
              </a:spcBef>
              <a:spcAft>
                <a:spcPts val="0"/>
              </a:spcAft>
              <a:buClr>
                <a:schemeClr val="dk1"/>
              </a:buClr>
              <a:buSzPts val="2400"/>
              <a:buNone/>
            </a:pPr>
            <a:r>
              <a:t/>
            </a:r>
            <a:endParaRPr sz="3150">
              <a:highlight>
                <a:srgbClr val="FFFFFF"/>
              </a:highlight>
            </a:endParaRPr>
          </a:p>
          <a:p>
            <a:pPr indent="0" lvl="0" marL="914400" rtl="0" algn="l">
              <a:lnSpc>
                <a:spcPct val="150000"/>
              </a:lnSpc>
              <a:spcBef>
                <a:spcPts val="800"/>
              </a:spcBef>
              <a:spcAft>
                <a:spcPts val="0"/>
              </a:spcAft>
              <a:buNone/>
            </a:pPr>
            <a:r>
              <a:rPr b="1" lang="en-US" sz="1700"/>
              <a:t>DALL-E</a:t>
            </a:r>
            <a:r>
              <a:rPr b="1" lang="en-US" sz="1700"/>
              <a:t> →</a:t>
            </a:r>
            <a:r>
              <a:rPr lang="en-US" sz="1700"/>
              <a:t> </a:t>
            </a:r>
            <a:r>
              <a:rPr lang="en-US" sz="1900"/>
              <a:t>DALL-E and DALL-E 2 are deep learning models developed by OpenAI to generate digital images from </a:t>
            </a:r>
            <a:r>
              <a:rPr lang="en-US" sz="1900">
                <a:uFill>
                  <a:noFill/>
                </a:uFill>
                <a:hlinkClick r:id="rId3"/>
              </a:rPr>
              <a:t>natural language</a:t>
            </a:r>
            <a:r>
              <a:rPr lang="en-US" sz="1900"/>
              <a:t> descriptions, called "prompts".</a:t>
            </a:r>
            <a:r>
              <a:rPr lang="en-US" sz="1050">
                <a:solidFill>
                  <a:srgbClr val="202122"/>
                </a:solidFill>
                <a:highlight>
                  <a:srgbClr val="FFFFFF"/>
                </a:highlight>
              </a:rPr>
              <a:t> </a:t>
            </a:r>
            <a:endParaRPr sz="1700"/>
          </a:p>
          <a:p>
            <a:pPr indent="0" lvl="0" marL="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r>
              <a:t/>
            </a:r>
            <a:endParaRPr baseline="30000" sz="1400">
              <a:solidFill>
                <a:srgbClr val="3366CC"/>
              </a:solidFill>
              <a:highlight>
                <a:srgbClr val="FFFFFF"/>
              </a:highlight>
            </a:endParaRPr>
          </a:p>
          <a:p>
            <a:pPr indent="0" lvl="0" marL="9144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br>
              <a:rPr lang="en-US" sz="1900"/>
            </a:br>
            <a:endParaRPr sz="1900"/>
          </a:p>
          <a:p>
            <a:pPr indent="0" lvl="0" marL="1828800" rtl="0" algn="l">
              <a:lnSpc>
                <a:spcPct val="150000"/>
              </a:lnSpc>
              <a:spcBef>
                <a:spcPts val="1100"/>
              </a:spcBef>
              <a:spcAft>
                <a:spcPts val="1100"/>
              </a:spcAft>
              <a:buNone/>
            </a:pPr>
            <a:r>
              <a:t/>
            </a:r>
            <a:endParaRPr sz="2300"/>
          </a:p>
        </p:txBody>
      </p:sp>
      <p:sp>
        <p:nvSpPr>
          <p:cNvPr id="165" name="Google Shape;165;p2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66" name="Google Shape;166;p24"/>
          <p:cNvPicPr preferRelativeResize="0"/>
          <p:nvPr/>
        </p:nvPicPr>
        <p:blipFill>
          <a:blip r:embed="rId4">
            <a:alphaModFix/>
          </a:blip>
          <a:stretch>
            <a:fillRect/>
          </a:stretch>
        </p:blipFill>
        <p:spPr>
          <a:xfrm>
            <a:off x="1805338" y="2537250"/>
            <a:ext cx="8623473" cy="3819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400"/>
              <a:buNone/>
            </a:pPr>
            <a:r>
              <a:rPr lang="en-US" sz="3150">
                <a:highlight>
                  <a:srgbClr val="FFFFFF"/>
                </a:highlight>
              </a:rPr>
              <a:t>Most Common Gen-AI Tools</a:t>
            </a:r>
            <a:endParaRPr sz="3150">
              <a:highlight>
                <a:srgbClr val="FFFFFF"/>
              </a:highlight>
            </a:endParaRPr>
          </a:p>
          <a:p>
            <a:pPr indent="0" lvl="0" marL="0" rtl="0" algn="ctr">
              <a:spcBef>
                <a:spcPts val="0"/>
              </a:spcBef>
              <a:spcAft>
                <a:spcPts val="0"/>
              </a:spcAft>
              <a:buClr>
                <a:schemeClr val="dk1"/>
              </a:buClr>
              <a:buSzPts val="2400"/>
              <a:buNone/>
            </a:pPr>
            <a:r>
              <a:t/>
            </a:r>
            <a:endParaRPr sz="3150">
              <a:highlight>
                <a:srgbClr val="FFFFFF"/>
              </a:highlight>
            </a:endParaRPr>
          </a:p>
          <a:p>
            <a:pPr indent="0" lvl="0" marL="914400" rtl="0" algn="l">
              <a:lnSpc>
                <a:spcPct val="150000"/>
              </a:lnSpc>
              <a:spcBef>
                <a:spcPts val="800"/>
              </a:spcBef>
              <a:spcAft>
                <a:spcPts val="0"/>
              </a:spcAft>
              <a:buNone/>
            </a:pPr>
            <a:r>
              <a:rPr b="1" lang="en-US" sz="1700"/>
              <a:t>SoundRaw</a:t>
            </a:r>
            <a:r>
              <a:rPr b="1" lang="en-US" sz="1700"/>
              <a:t> →</a:t>
            </a:r>
            <a:r>
              <a:rPr lang="en-US" sz="1700"/>
              <a:t> SoundRaw is a </a:t>
            </a:r>
            <a:r>
              <a:rPr lang="en-US" sz="1900"/>
              <a:t>generative AI tool that allow users to generate music and sounds by providing prompts such as the mood, genre and theme.</a:t>
            </a:r>
            <a:endParaRPr sz="1700"/>
          </a:p>
          <a:p>
            <a:pPr indent="0" lvl="0" marL="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r>
              <a:t/>
            </a:r>
            <a:endParaRPr baseline="30000" sz="1400">
              <a:solidFill>
                <a:srgbClr val="3366CC"/>
              </a:solidFill>
              <a:highlight>
                <a:srgbClr val="FFFFFF"/>
              </a:highlight>
            </a:endParaRPr>
          </a:p>
          <a:p>
            <a:pPr indent="0" lvl="0" marL="9144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br>
              <a:rPr lang="en-US" sz="1900"/>
            </a:br>
            <a:endParaRPr sz="1900"/>
          </a:p>
          <a:p>
            <a:pPr indent="0" lvl="0" marL="1828800" rtl="0" algn="l">
              <a:lnSpc>
                <a:spcPct val="150000"/>
              </a:lnSpc>
              <a:spcBef>
                <a:spcPts val="1100"/>
              </a:spcBef>
              <a:spcAft>
                <a:spcPts val="1100"/>
              </a:spcAft>
              <a:buNone/>
            </a:pPr>
            <a:r>
              <a:t/>
            </a:r>
            <a:endParaRPr sz="2300"/>
          </a:p>
        </p:txBody>
      </p:sp>
      <p:sp>
        <p:nvSpPr>
          <p:cNvPr id="172" name="Google Shape;172;p2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73" name="Google Shape;173;p25"/>
          <p:cNvPicPr preferRelativeResize="0"/>
          <p:nvPr/>
        </p:nvPicPr>
        <p:blipFill>
          <a:blip r:embed="rId3">
            <a:alphaModFix/>
          </a:blip>
          <a:stretch>
            <a:fillRect/>
          </a:stretch>
        </p:blipFill>
        <p:spPr>
          <a:xfrm>
            <a:off x="848600" y="2543575"/>
            <a:ext cx="10494776" cy="3597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400"/>
              <a:buNone/>
            </a:pPr>
            <a:r>
              <a:rPr lang="en-US" sz="3150">
                <a:highlight>
                  <a:srgbClr val="FFFFFF"/>
                </a:highlight>
              </a:rPr>
              <a:t>The Dangers With AI Revolution </a:t>
            </a:r>
            <a:endParaRPr sz="3150">
              <a:highlight>
                <a:srgbClr val="FFFFFF"/>
              </a:highlight>
            </a:endParaRPr>
          </a:p>
          <a:p>
            <a:pPr indent="0" lvl="0" marL="0" rtl="0" algn="ctr">
              <a:spcBef>
                <a:spcPts val="0"/>
              </a:spcBef>
              <a:spcAft>
                <a:spcPts val="0"/>
              </a:spcAft>
              <a:buClr>
                <a:schemeClr val="dk1"/>
              </a:buClr>
              <a:buSzPts val="2400"/>
              <a:buNone/>
            </a:pPr>
            <a:r>
              <a:t/>
            </a:r>
            <a:endParaRPr sz="3150">
              <a:highlight>
                <a:srgbClr val="FFFFFF"/>
              </a:highlight>
            </a:endParaRPr>
          </a:p>
          <a:p>
            <a:pPr indent="0" lvl="0" marL="9144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r>
              <a:t/>
            </a:r>
            <a:endParaRPr baseline="30000" sz="1400">
              <a:solidFill>
                <a:srgbClr val="3366CC"/>
              </a:solidFill>
              <a:highlight>
                <a:srgbClr val="FFFFFF"/>
              </a:highlight>
            </a:endParaRPr>
          </a:p>
          <a:p>
            <a:pPr indent="0" lvl="0" marL="9144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br>
              <a:rPr lang="en-US" sz="1900"/>
            </a:br>
            <a:endParaRPr sz="1900"/>
          </a:p>
          <a:p>
            <a:pPr indent="0" lvl="0" marL="1828800" rtl="0" algn="l">
              <a:lnSpc>
                <a:spcPct val="150000"/>
              </a:lnSpc>
              <a:spcBef>
                <a:spcPts val="1100"/>
              </a:spcBef>
              <a:spcAft>
                <a:spcPts val="1100"/>
              </a:spcAft>
              <a:buNone/>
            </a:pPr>
            <a:r>
              <a:t/>
            </a:r>
            <a:endParaRPr sz="2300"/>
          </a:p>
        </p:txBody>
      </p:sp>
      <p:sp>
        <p:nvSpPr>
          <p:cNvPr id="179" name="Google Shape;179;p2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80" name="Google Shape;180;p26"/>
          <p:cNvPicPr preferRelativeResize="0"/>
          <p:nvPr/>
        </p:nvPicPr>
        <p:blipFill>
          <a:blip r:embed="rId3">
            <a:alphaModFix/>
          </a:blip>
          <a:stretch>
            <a:fillRect/>
          </a:stretch>
        </p:blipFill>
        <p:spPr>
          <a:xfrm>
            <a:off x="1311625" y="993646"/>
            <a:ext cx="9568748" cy="536270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400"/>
              <a:buNone/>
            </a:pPr>
            <a:r>
              <a:rPr lang="en-US" sz="3150">
                <a:highlight>
                  <a:srgbClr val="FFFFFF"/>
                </a:highlight>
              </a:rPr>
              <a:t>The Dangers With AI Revolution </a:t>
            </a:r>
            <a:endParaRPr sz="3150">
              <a:highlight>
                <a:srgbClr val="FFFFFF"/>
              </a:highlight>
            </a:endParaRPr>
          </a:p>
          <a:p>
            <a:pPr indent="0" lvl="0" marL="0" rtl="0" algn="ctr">
              <a:spcBef>
                <a:spcPts val="0"/>
              </a:spcBef>
              <a:spcAft>
                <a:spcPts val="0"/>
              </a:spcAft>
              <a:buClr>
                <a:schemeClr val="dk1"/>
              </a:buClr>
              <a:buSzPts val="2400"/>
              <a:buNone/>
            </a:pPr>
            <a:r>
              <a:t/>
            </a:r>
            <a:endParaRPr sz="3150">
              <a:highlight>
                <a:srgbClr val="FFFFFF"/>
              </a:highlight>
            </a:endParaRPr>
          </a:p>
          <a:p>
            <a:pPr indent="0" lvl="0" marL="914400" rtl="0" algn="l">
              <a:lnSpc>
                <a:spcPct val="150000"/>
              </a:lnSpc>
              <a:spcBef>
                <a:spcPts val="800"/>
              </a:spcBef>
              <a:spcAft>
                <a:spcPts val="0"/>
              </a:spcAft>
              <a:buNone/>
            </a:pPr>
            <a:r>
              <a:rPr lang="en-US" sz="1900"/>
              <a:t>We all understand the benefits humanity will gain from the coming AI revolution but it is also important to understand the dangers and risks we can experience with this revolution.</a:t>
            </a:r>
            <a:br>
              <a:rPr b="1" lang="en-US" sz="1900"/>
            </a:br>
            <a:br>
              <a:rPr b="1" lang="en-US" sz="1900"/>
            </a:br>
            <a:endParaRPr sz="1900"/>
          </a:p>
          <a:p>
            <a:pPr indent="0" lvl="0" marL="9144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r>
              <a:t/>
            </a:r>
            <a:endParaRPr baseline="30000" sz="1400">
              <a:solidFill>
                <a:srgbClr val="3366CC"/>
              </a:solidFill>
              <a:highlight>
                <a:srgbClr val="FFFFFF"/>
              </a:highlight>
            </a:endParaRPr>
          </a:p>
          <a:p>
            <a:pPr indent="0" lvl="0" marL="9144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br>
              <a:rPr lang="en-US" sz="1900"/>
            </a:br>
            <a:endParaRPr sz="1900"/>
          </a:p>
          <a:p>
            <a:pPr indent="0" lvl="0" marL="1828800" rtl="0" algn="l">
              <a:lnSpc>
                <a:spcPct val="150000"/>
              </a:lnSpc>
              <a:spcBef>
                <a:spcPts val="1100"/>
              </a:spcBef>
              <a:spcAft>
                <a:spcPts val="1100"/>
              </a:spcAft>
              <a:buNone/>
            </a:pPr>
            <a:r>
              <a:t/>
            </a:r>
            <a:endParaRPr sz="2300"/>
          </a:p>
        </p:txBody>
      </p:sp>
      <p:sp>
        <p:nvSpPr>
          <p:cNvPr id="186" name="Google Shape;186;p2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87" name="Google Shape;187;p27"/>
          <p:cNvPicPr preferRelativeResize="0"/>
          <p:nvPr/>
        </p:nvPicPr>
        <p:blipFill>
          <a:blip r:embed="rId3">
            <a:alphaModFix/>
          </a:blip>
          <a:stretch>
            <a:fillRect/>
          </a:stretch>
        </p:blipFill>
        <p:spPr>
          <a:xfrm>
            <a:off x="2271025" y="2441725"/>
            <a:ext cx="7649951" cy="39146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400"/>
              <a:buNone/>
            </a:pPr>
            <a:r>
              <a:rPr lang="en-US" sz="3150">
                <a:highlight>
                  <a:srgbClr val="FFFFFF"/>
                </a:highlight>
              </a:rPr>
              <a:t>The Dangers With AI Revolution </a:t>
            </a:r>
            <a:endParaRPr sz="3150">
              <a:highlight>
                <a:srgbClr val="FFFFFF"/>
              </a:highlight>
            </a:endParaRPr>
          </a:p>
          <a:p>
            <a:pPr indent="0" lvl="0" marL="0" rtl="0" algn="ctr">
              <a:spcBef>
                <a:spcPts val="0"/>
              </a:spcBef>
              <a:spcAft>
                <a:spcPts val="0"/>
              </a:spcAft>
              <a:buClr>
                <a:schemeClr val="dk1"/>
              </a:buClr>
              <a:buSzPts val="2400"/>
              <a:buNone/>
            </a:pPr>
            <a:r>
              <a:t/>
            </a:r>
            <a:endParaRPr sz="3150">
              <a:highlight>
                <a:srgbClr val="FFFFFF"/>
              </a:highlight>
            </a:endParaRPr>
          </a:p>
          <a:p>
            <a:pPr indent="-349250" lvl="0" marL="1371600" rtl="0" algn="l">
              <a:lnSpc>
                <a:spcPct val="150000"/>
              </a:lnSpc>
              <a:spcBef>
                <a:spcPts val="800"/>
              </a:spcBef>
              <a:spcAft>
                <a:spcPts val="0"/>
              </a:spcAft>
              <a:buSzPts val="1900"/>
              <a:buChar char="●"/>
            </a:pPr>
            <a:r>
              <a:rPr b="1" lang="en-US" sz="1900"/>
              <a:t>Credibility Issues → </a:t>
            </a:r>
            <a:r>
              <a:rPr lang="en-US" sz="1900"/>
              <a:t>AI can generate text and information that can look for humans very realistic and based on fact but in fact it can be complete fiction and made up information that not really exists. </a:t>
            </a:r>
            <a:br>
              <a:rPr lang="en-US" sz="1900"/>
            </a:br>
            <a:r>
              <a:rPr lang="en-US" sz="1900"/>
              <a:t>That can cause a lot of problems in determine what is real fact and what is not.</a:t>
            </a:r>
            <a:br>
              <a:rPr lang="en-US" sz="1900"/>
            </a:br>
            <a:endParaRPr sz="1900"/>
          </a:p>
          <a:p>
            <a:pPr indent="-349250" lvl="0" marL="1371600" rtl="0" algn="l">
              <a:lnSpc>
                <a:spcPct val="150000"/>
              </a:lnSpc>
              <a:spcBef>
                <a:spcPts val="0"/>
              </a:spcBef>
              <a:spcAft>
                <a:spcPts val="0"/>
              </a:spcAft>
              <a:buSzPts val="1900"/>
              <a:buChar char="●"/>
            </a:pPr>
            <a:r>
              <a:rPr b="1" lang="en-US" sz="1900"/>
              <a:t>Fake News → </a:t>
            </a:r>
            <a:r>
              <a:rPr lang="en-US" sz="1900"/>
              <a:t>AI can be used to generate or spread fake news, contributing to the misinformation landscape and threatening the integrity of information sources, leading to societal divisions and undermining trust in institutions.</a:t>
            </a:r>
            <a:br>
              <a:rPr lang="en-US" sz="1900"/>
            </a:br>
            <a:r>
              <a:rPr lang="en-US" sz="1900"/>
              <a:t>Fake news can be news reports that are not exists, pictures, videos and sounds records that are all fake. </a:t>
            </a:r>
            <a:endParaRPr sz="1900"/>
          </a:p>
          <a:p>
            <a:pPr indent="0" lvl="0" marL="0" rtl="0" algn="l">
              <a:lnSpc>
                <a:spcPct val="150000"/>
              </a:lnSpc>
              <a:spcBef>
                <a:spcPts val="800"/>
              </a:spcBef>
              <a:spcAft>
                <a:spcPts val="0"/>
              </a:spcAft>
              <a:buNone/>
            </a:pPr>
            <a:br>
              <a:rPr b="1" lang="en-US" sz="1900"/>
            </a:br>
            <a:br>
              <a:rPr b="1" lang="en-US" sz="1900"/>
            </a:br>
            <a:endParaRPr sz="1900"/>
          </a:p>
          <a:p>
            <a:pPr indent="0" lvl="0" marL="9144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r>
              <a:t/>
            </a:r>
            <a:endParaRPr baseline="30000" sz="1400">
              <a:solidFill>
                <a:srgbClr val="3366CC"/>
              </a:solidFill>
              <a:highlight>
                <a:srgbClr val="FFFFFF"/>
              </a:highlight>
            </a:endParaRPr>
          </a:p>
          <a:p>
            <a:pPr indent="0" lvl="0" marL="9144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br>
              <a:rPr lang="en-US" sz="1900"/>
            </a:br>
            <a:endParaRPr sz="1900"/>
          </a:p>
          <a:p>
            <a:pPr indent="0" lvl="0" marL="1828800" rtl="0" algn="l">
              <a:lnSpc>
                <a:spcPct val="150000"/>
              </a:lnSpc>
              <a:spcBef>
                <a:spcPts val="1100"/>
              </a:spcBef>
              <a:spcAft>
                <a:spcPts val="1100"/>
              </a:spcAft>
              <a:buNone/>
            </a:pPr>
            <a:r>
              <a:t/>
            </a:r>
            <a:endParaRPr sz="2300"/>
          </a:p>
        </p:txBody>
      </p:sp>
      <p:sp>
        <p:nvSpPr>
          <p:cNvPr id="193" name="Google Shape;193;p2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94" name="Google Shape;194;p28"/>
          <p:cNvPicPr preferRelativeResize="0"/>
          <p:nvPr/>
        </p:nvPicPr>
        <p:blipFill rotWithShape="1">
          <a:blip r:embed="rId3">
            <a:alphaModFix/>
          </a:blip>
          <a:srcRect b="0" l="0" r="0" t="0"/>
          <a:stretch/>
        </p:blipFill>
        <p:spPr>
          <a:xfrm>
            <a:off x="-2" y="6100126"/>
            <a:ext cx="3979825" cy="757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400"/>
              <a:buNone/>
            </a:pPr>
            <a:r>
              <a:rPr lang="en-US" sz="3150">
                <a:highlight>
                  <a:srgbClr val="FFFFFF"/>
                </a:highlight>
              </a:rPr>
              <a:t>The Dangers With AI Revolution </a:t>
            </a:r>
            <a:endParaRPr sz="3150">
              <a:highlight>
                <a:srgbClr val="FFFFFF"/>
              </a:highlight>
            </a:endParaRPr>
          </a:p>
          <a:p>
            <a:pPr indent="0" lvl="0" marL="0" rtl="0" algn="ctr">
              <a:spcBef>
                <a:spcPts val="0"/>
              </a:spcBef>
              <a:spcAft>
                <a:spcPts val="0"/>
              </a:spcAft>
              <a:buClr>
                <a:schemeClr val="dk1"/>
              </a:buClr>
              <a:buSzPts val="2400"/>
              <a:buNone/>
            </a:pPr>
            <a:r>
              <a:t/>
            </a:r>
            <a:endParaRPr sz="3150">
              <a:highlight>
                <a:srgbClr val="FFFFFF"/>
              </a:highlight>
            </a:endParaRPr>
          </a:p>
          <a:p>
            <a:pPr indent="-349250" lvl="0" marL="1371600" rtl="0" algn="l">
              <a:lnSpc>
                <a:spcPct val="150000"/>
              </a:lnSpc>
              <a:spcBef>
                <a:spcPts val="800"/>
              </a:spcBef>
              <a:spcAft>
                <a:spcPts val="0"/>
              </a:spcAft>
              <a:buSzPts val="1900"/>
              <a:buChar char="●"/>
            </a:pPr>
            <a:r>
              <a:rPr b="1" lang="en-US" sz="1900"/>
              <a:t>Bias Issues (Profiling)</a:t>
            </a:r>
            <a:r>
              <a:rPr b="1" lang="en-US" sz="1900"/>
              <a:t> → </a:t>
            </a:r>
            <a:r>
              <a:rPr lang="en-US" sz="1900"/>
              <a:t>AI systems often learn biases present in the data they are trained on, which can perpetuate and even amplify existing stereotypes and prejudice, leading to unfair treatment, discrimination, and profiling in areas such as facial recognition, criminal justice, and hiring practices.</a:t>
            </a:r>
            <a:br>
              <a:rPr lang="en-US" sz="1900"/>
            </a:br>
            <a:r>
              <a:rPr lang="en-US" sz="1900"/>
              <a:t>For example: if you will ask AI how loyar should look like it will tell you it's an old white man.</a:t>
            </a:r>
            <a:br>
              <a:rPr lang="en-US" sz="1900"/>
            </a:br>
            <a:endParaRPr sz="1900"/>
          </a:p>
          <a:p>
            <a:pPr indent="-349250" lvl="0" marL="1371600" rtl="0" algn="l">
              <a:lnSpc>
                <a:spcPct val="150000"/>
              </a:lnSpc>
              <a:spcBef>
                <a:spcPts val="0"/>
              </a:spcBef>
              <a:spcAft>
                <a:spcPts val="0"/>
              </a:spcAft>
              <a:buSzPts val="1900"/>
              <a:buChar char="●"/>
            </a:pPr>
            <a:r>
              <a:rPr b="1" lang="en-US" sz="1900"/>
              <a:t>Job loss → </a:t>
            </a:r>
            <a:r>
              <a:rPr lang="en-US" sz="1900"/>
              <a:t>There are concerns that AI and automation will lead to significant job displacement, In average 3 out of 4 people in USA think that their jobs are in risk because of the AI revolution. Massive job loss can bring our social welfare systems to collapse.</a:t>
            </a:r>
            <a:endParaRPr sz="1900"/>
          </a:p>
          <a:p>
            <a:pPr indent="0" lvl="0" marL="0" rtl="0" algn="l">
              <a:lnSpc>
                <a:spcPct val="150000"/>
              </a:lnSpc>
              <a:spcBef>
                <a:spcPts val="800"/>
              </a:spcBef>
              <a:spcAft>
                <a:spcPts val="0"/>
              </a:spcAft>
              <a:buNone/>
            </a:pPr>
            <a:br>
              <a:rPr b="1" lang="en-US" sz="1900"/>
            </a:br>
            <a:br>
              <a:rPr b="1" lang="en-US" sz="1900"/>
            </a:br>
            <a:endParaRPr sz="1900"/>
          </a:p>
          <a:p>
            <a:pPr indent="0" lvl="0" marL="9144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r>
              <a:t/>
            </a:r>
            <a:endParaRPr baseline="30000" sz="1400">
              <a:solidFill>
                <a:srgbClr val="3366CC"/>
              </a:solidFill>
              <a:highlight>
                <a:srgbClr val="FFFFFF"/>
              </a:highlight>
            </a:endParaRPr>
          </a:p>
          <a:p>
            <a:pPr indent="0" lvl="0" marL="9144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br>
              <a:rPr lang="en-US" sz="1900"/>
            </a:br>
            <a:endParaRPr sz="1900"/>
          </a:p>
          <a:p>
            <a:pPr indent="0" lvl="0" marL="1828800" rtl="0" algn="l">
              <a:lnSpc>
                <a:spcPct val="150000"/>
              </a:lnSpc>
              <a:spcBef>
                <a:spcPts val="1100"/>
              </a:spcBef>
              <a:spcAft>
                <a:spcPts val="1100"/>
              </a:spcAft>
              <a:buNone/>
            </a:pPr>
            <a:r>
              <a:t/>
            </a:r>
            <a:endParaRPr sz="2300"/>
          </a:p>
        </p:txBody>
      </p:sp>
      <p:sp>
        <p:nvSpPr>
          <p:cNvPr id="200" name="Google Shape;200;p2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201" name="Google Shape;201;p29"/>
          <p:cNvPicPr preferRelativeResize="0"/>
          <p:nvPr/>
        </p:nvPicPr>
        <p:blipFill rotWithShape="1">
          <a:blip r:embed="rId3">
            <a:alphaModFix/>
          </a:blip>
          <a:srcRect b="0" l="0" r="0" t="0"/>
          <a:stretch/>
        </p:blipFill>
        <p:spPr>
          <a:xfrm>
            <a:off x="-2" y="6100126"/>
            <a:ext cx="3979825" cy="757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0"/>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400"/>
              <a:buNone/>
            </a:pPr>
            <a:r>
              <a:rPr lang="en-US" sz="3150">
                <a:highlight>
                  <a:srgbClr val="FFFFFF"/>
                </a:highlight>
              </a:rPr>
              <a:t>The Dangers With AI Revolution </a:t>
            </a:r>
            <a:endParaRPr sz="3150">
              <a:highlight>
                <a:srgbClr val="FFFFFF"/>
              </a:highlight>
            </a:endParaRPr>
          </a:p>
          <a:p>
            <a:pPr indent="0" lvl="0" marL="0" rtl="0" algn="ctr">
              <a:spcBef>
                <a:spcPts val="0"/>
              </a:spcBef>
              <a:spcAft>
                <a:spcPts val="0"/>
              </a:spcAft>
              <a:buClr>
                <a:schemeClr val="dk1"/>
              </a:buClr>
              <a:buSzPts val="2400"/>
              <a:buNone/>
            </a:pPr>
            <a:r>
              <a:t/>
            </a:r>
            <a:endParaRPr sz="3150">
              <a:highlight>
                <a:srgbClr val="FFFFFF"/>
              </a:highlight>
            </a:endParaRPr>
          </a:p>
          <a:p>
            <a:pPr indent="-349250" lvl="0" marL="1371600" rtl="0" algn="l">
              <a:lnSpc>
                <a:spcPct val="150000"/>
              </a:lnSpc>
              <a:spcBef>
                <a:spcPts val="800"/>
              </a:spcBef>
              <a:spcAft>
                <a:spcPts val="0"/>
              </a:spcAft>
              <a:buSzPts val="1900"/>
              <a:buChar char="●"/>
            </a:pPr>
            <a:r>
              <a:rPr b="1" lang="en-US" sz="1900"/>
              <a:t>Intimacy issues → </a:t>
            </a:r>
            <a:r>
              <a:rPr lang="en-US" sz="1900"/>
              <a:t>AI-enabled devices can infringe on privacy rights and create feelings of isolation when people rely on AI-driven technologies for emotional support or companionship, undermining genuine human connections.</a:t>
            </a:r>
            <a:br>
              <a:rPr lang="en-US" sz="1900"/>
            </a:br>
            <a:r>
              <a:rPr lang="en-US" sz="1900"/>
              <a:t>The movie “Her” predict this scenario perfectly, in the movie a man is falling in love with his computer operating system.</a:t>
            </a:r>
            <a:br>
              <a:rPr lang="en-US" sz="1900"/>
            </a:br>
            <a:endParaRPr sz="1900"/>
          </a:p>
          <a:p>
            <a:pPr indent="-349250" lvl="0" marL="1371600" rtl="0" algn="l">
              <a:lnSpc>
                <a:spcPct val="150000"/>
              </a:lnSpc>
              <a:spcBef>
                <a:spcPts val="0"/>
              </a:spcBef>
              <a:spcAft>
                <a:spcPts val="0"/>
              </a:spcAft>
              <a:buSzPts val="1900"/>
              <a:buChar char="●"/>
            </a:pPr>
            <a:r>
              <a:rPr b="1" lang="en-US" sz="1900"/>
              <a:t>Technology Misused</a:t>
            </a:r>
            <a:r>
              <a:rPr b="1" lang="en-US" sz="1900"/>
              <a:t> → </a:t>
            </a:r>
            <a:r>
              <a:rPr lang="en-US" sz="1900"/>
              <a:t>AI can be used by malicious actors, including criminals, hackers, or even oppressive governments, for surveillance, disinformation campaigns, cyberattacks, and other nefarious activities, posing threats to individuals and nations alike.</a:t>
            </a:r>
            <a:br>
              <a:rPr b="1" lang="en-US" sz="1900"/>
            </a:br>
            <a:br>
              <a:rPr b="1" lang="en-US" sz="1900"/>
            </a:br>
            <a:endParaRPr sz="1900"/>
          </a:p>
          <a:p>
            <a:pPr indent="0" lvl="0" marL="9144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r>
              <a:t/>
            </a:r>
            <a:endParaRPr baseline="30000" sz="1400">
              <a:solidFill>
                <a:srgbClr val="3366CC"/>
              </a:solidFill>
              <a:highlight>
                <a:srgbClr val="FFFFFF"/>
              </a:highlight>
            </a:endParaRPr>
          </a:p>
          <a:p>
            <a:pPr indent="0" lvl="0" marL="9144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br>
              <a:rPr lang="en-US" sz="1900"/>
            </a:br>
            <a:endParaRPr sz="1900"/>
          </a:p>
          <a:p>
            <a:pPr indent="0" lvl="0" marL="1828800" rtl="0" algn="l">
              <a:lnSpc>
                <a:spcPct val="150000"/>
              </a:lnSpc>
              <a:spcBef>
                <a:spcPts val="1100"/>
              </a:spcBef>
              <a:spcAft>
                <a:spcPts val="1100"/>
              </a:spcAft>
              <a:buNone/>
            </a:pPr>
            <a:r>
              <a:t/>
            </a:r>
            <a:endParaRPr sz="2300"/>
          </a:p>
        </p:txBody>
      </p:sp>
      <p:sp>
        <p:nvSpPr>
          <p:cNvPr id="207" name="Google Shape;207;p3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208" name="Google Shape;208;p30"/>
          <p:cNvPicPr preferRelativeResize="0"/>
          <p:nvPr/>
        </p:nvPicPr>
        <p:blipFill rotWithShape="1">
          <a:blip r:embed="rId3">
            <a:alphaModFix/>
          </a:blip>
          <a:srcRect b="0" l="0" r="0" t="0"/>
          <a:stretch/>
        </p:blipFill>
        <p:spPr>
          <a:xfrm>
            <a:off x="-2" y="6100126"/>
            <a:ext cx="3979825" cy="757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1"/>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400"/>
              <a:buNone/>
            </a:pPr>
            <a:r>
              <a:rPr lang="en-US" sz="3150">
                <a:highlight>
                  <a:srgbClr val="FFFFFF"/>
                </a:highlight>
              </a:rPr>
              <a:t>The Dangers With AI Revolution </a:t>
            </a:r>
            <a:endParaRPr sz="3150">
              <a:highlight>
                <a:srgbClr val="FFFFFF"/>
              </a:highlight>
            </a:endParaRPr>
          </a:p>
          <a:p>
            <a:pPr indent="0" lvl="0" marL="0" rtl="0" algn="ctr">
              <a:spcBef>
                <a:spcPts val="0"/>
              </a:spcBef>
              <a:spcAft>
                <a:spcPts val="0"/>
              </a:spcAft>
              <a:buClr>
                <a:schemeClr val="dk1"/>
              </a:buClr>
              <a:buSzPts val="2400"/>
              <a:buNone/>
            </a:pPr>
            <a:r>
              <a:t/>
            </a:r>
            <a:endParaRPr sz="3150">
              <a:highlight>
                <a:srgbClr val="FFFFFF"/>
              </a:highlight>
            </a:endParaRPr>
          </a:p>
          <a:p>
            <a:pPr indent="-349250" lvl="0" marL="1371600" rtl="0" algn="l">
              <a:lnSpc>
                <a:spcPct val="150000"/>
              </a:lnSpc>
              <a:spcBef>
                <a:spcPts val="800"/>
              </a:spcBef>
              <a:spcAft>
                <a:spcPts val="0"/>
              </a:spcAft>
              <a:buSzPts val="1900"/>
              <a:buChar char="●"/>
            </a:pPr>
            <a:r>
              <a:rPr b="1" lang="en-US" sz="1900"/>
              <a:t>Autonomous weapons</a:t>
            </a:r>
            <a:r>
              <a:rPr b="1" lang="en-US" sz="1900"/>
              <a:t> → </a:t>
            </a:r>
            <a:r>
              <a:rPr lang="en-US" sz="1900"/>
              <a:t>There is a growing concern about the development of AI-powered weapons, including drones and autonomous robotic weapons systems, which could make life-and-death decisions without human intervention, raising ethical and legal questions and potentially triggering unforeseen conflicts or arms races.</a:t>
            </a:r>
            <a:br>
              <a:rPr lang="en-US" sz="1900"/>
            </a:br>
            <a:endParaRPr sz="1900"/>
          </a:p>
          <a:p>
            <a:pPr indent="-349250" lvl="0" marL="1371600" rtl="0" algn="l">
              <a:lnSpc>
                <a:spcPct val="150000"/>
              </a:lnSpc>
              <a:spcBef>
                <a:spcPts val="0"/>
              </a:spcBef>
              <a:spcAft>
                <a:spcPts val="0"/>
              </a:spcAft>
              <a:buSzPts val="1900"/>
              <a:buChar char="●"/>
            </a:pPr>
            <a:r>
              <a:rPr b="1" lang="en-US" sz="1900"/>
              <a:t>AI surpassing human control → </a:t>
            </a:r>
            <a:r>
              <a:rPr lang="en-US" sz="1900"/>
              <a:t>One of the more catastrophic scenarios is that AI might become too intelligent, leading to a loss of human control over these systems. This would result in AI entities making decisions without human input, potentially causing harm or furthering their own objectives at the expense of human interests and values.</a:t>
            </a:r>
            <a:endParaRPr sz="1900"/>
          </a:p>
          <a:p>
            <a:pPr indent="0" lvl="0" marL="1371600" rtl="0" algn="l">
              <a:lnSpc>
                <a:spcPct val="150000"/>
              </a:lnSpc>
              <a:spcBef>
                <a:spcPts val="800"/>
              </a:spcBef>
              <a:spcAft>
                <a:spcPts val="0"/>
              </a:spcAft>
              <a:buNone/>
            </a:pPr>
            <a:br>
              <a:rPr b="1" lang="en-US" sz="1900"/>
            </a:br>
            <a:endParaRPr sz="1900"/>
          </a:p>
          <a:p>
            <a:pPr indent="0" lvl="0" marL="9144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r>
              <a:t/>
            </a:r>
            <a:endParaRPr baseline="30000" sz="1400">
              <a:solidFill>
                <a:srgbClr val="3366CC"/>
              </a:solidFill>
              <a:highlight>
                <a:srgbClr val="FFFFFF"/>
              </a:highlight>
            </a:endParaRPr>
          </a:p>
          <a:p>
            <a:pPr indent="0" lvl="0" marL="9144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br>
              <a:rPr lang="en-US" sz="1900"/>
            </a:br>
            <a:endParaRPr sz="1900"/>
          </a:p>
          <a:p>
            <a:pPr indent="0" lvl="0" marL="1828800" rtl="0" algn="l">
              <a:lnSpc>
                <a:spcPct val="150000"/>
              </a:lnSpc>
              <a:spcBef>
                <a:spcPts val="1100"/>
              </a:spcBef>
              <a:spcAft>
                <a:spcPts val="1100"/>
              </a:spcAft>
              <a:buNone/>
            </a:pPr>
            <a:r>
              <a:t/>
            </a:r>
            <a:endParaRPr sz="2300"/>
          </a:p>
        </p:txBody>
      </p:sp>
      <p:sp>
        <p:nvSpPr>
          <p:cNvPr id="214" name="Google Shape;214;p3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215" name="Google Shape;215;p31"/>
          <p:cNvPicPr preferRelativeResize="0"/>
          <p:nvPr/>
        </p:nvPicPr>
        <p:blipFill rotWithShape="1">
          <a:blip r:embed="rId3">
            <a:alphaModFix/>
          </a:blip>
          <a:srcRect b="0" l="0" r="0" t="0"/>
          <a:stretch/>
        </p:blipFill>
        <p:spPr>
          <a:xfrm>
            <a:off x="-2" y="6100126"/>
            <a:ext cx="3979825" cy="757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400"/>
              <a:buNone/>
            </a:pPr>
            <a:r>
              <a:rPr lang="en-US" sz="3150">
                <a:highlight>
                  <a:srgbClr val="FFFFFF"/>
                </a:highlight>
              </a:rPr>
              <a:t>What Is AI?</a:t>
            </a:r>
            <a:endParaRPr sz="3150">
              <a:highlight>
                <a:srgbClr val="FFFFFF"/>
              </a:highlight>
            </a:endParaRPr>
          </a:p>
          <a:p>
            <a:pPr indent="0" lvl="0" marL="0" rtl="0" algn="ctr">
              <a:spcBef>
                <a:spcPts val="0"/>
              </a:spcBef>
              <a:spcAft>
                <a:spcPts val="0"/>
              </a:spcAft>
              <a:buClr>
                <a:schemeClr val="dk1"/>
              </a:buClr>
              <a:buSzPts val="2400"/>
              <a:buNone/>
            </a:pPr>
            <a:r>
              <a:t/>
            </a:r>
            <a:endParaRPr sz="3150">
              <a:highlight>
                <a:srgbClr val="FFFFFF"/>
              </a:highlight>
            </a:endParaRPr>
          </a:p>
          <a:p>
            <a:pPr indent="0" lvl="0" marL="914400" rtl="0" algn="l">
              <a:lnSpc>
                <a:spcPct val="150000"/>
              </a:lnSpc>
              <a:spcBef>
                <a:spcPts val="800"/>
              </a:spcBef>
              <a:spcAft>
                <a:spcPts val="0"/>
              </a:spcAft>
              <a:buNone/>
            </a:pPr>
            <a:r>
              <a:rPr lang="en-US" sz="1900"/>
              <a:t>Artificial intelligence (AI) is </a:t>
            </a:r>
            <a:r>
              <a:rPr lang="en-US" sz="1900" u="sng"/>
              <a:t>intelligence demonstrated by </a:t>
            </a:r>
            <a:r>
              <a:rPr lang="en-US" sz="1900" u="sng">
                <a:hlinkClick r:id="rId3"/>
              </a:rPr>
              <a:t>machines</a:t>
            </a:r>
            <a:r>
              <a:rPr lang="en-US" sz="1900"/>
              <a:t>, as opposed to intelligence displayed by humans or by other animals. "Intelligence" encompasses the ability to learn and to reason, to generalize, and to infer meaning. Example tasks in which this is done include speech recognition, computer vision, translation between (natural) languages, as well as other mappings of inputs.</a:t>
            </a:r>
            <a:br>
              <a:rPr lang="en-US" sz="1900"/>
            </a:br>
            <a:br>
              <a:rPr lang="en-US" sz="1900"/>
            </a:br>
            <a:r>
              <a:rPr lang="en-US" sz="1900"/>
              <a:t>Artificial intelligence allows us to generate content, take decisions and perform predictions automatically without the need for human in the process. </a:t>
            </a:r>
            <a:endParaRPr sz="1900"/>
          </a:p>
          <a:p>
            <a:pPr indent="457200" lvl="0" marL="4572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br>
              <a:rPr lang="en-US" sz="1900"/>
            </a:br>
            <a:endParaRPr sz="1900"/>
          </a:p>
          <a:p>
            <a:pPr indent="0" lvl="0" marL="1828800" rtl="0" algn="l">
              <a:lnSpc>
                <a:spcPct val="150000"/>
              </a:lnSpc>
              <a:spcBef>
                <a:spcPts val="1100"/>
              </a:spcBef>
              <a:spcAft>
                <a:spcPts val="1100"/>
              </a:spcAft>
              <a:buNone/>
            </a:pPr>
            <a:r>
              <a:t/>
            </a:r>
            <a:endParaRPr sz="2300"/>
          </a:p>
        </p:txBody>
      </p:sp>
      <p:sp>
        <p:nvSpPr>
          <p:cNvPr id="97" name="Google Shape;97;p1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98" name="Google Shape;98;p14"/>
          <p:cNvPicPr preferRelativeResize="0"/>
          <p:nvPr/>
        </p:nvPicPr>
        <p:blipFill rotWithShape="1">
          <a:blip r:embed="rId4">
            <a:alphaModFix/>
          </a:blip>
          <a:srcRect b="0" l="0" r="0" t="0"/>
          <a:stretch/>
        </p:blipFill>
        <p:spPr>
          <a:xfrm>
            <a:off x="-2" y="6100126"/>
            <a:ext cx="3979825" cy="7578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400"/>
              <a:buNone/>
            </a:pPr>
            <a:r>
              <a:rPr lang="en-US" sz="3150">
                <a:highlight>
                  <a:schemeClr val="lt1"/>
                </a:highlight>
              </a:rPr>
              <a:t>What can we do to mitigate those AI dangers?</a:t>
            </a:r>
            <a:endParaRPr sz="3150">
              <a:highlight>
                <a:srgbClr val="FFFFFF"/>
              </a:highlight>
            </a:endParaRPr>
          </a:p>
          <a:p>
            <a:pPr indent="0" lvl="0" marL="0" rtl="0" algn="ctr">
              <a:spcBef>
                <a:spcPts val="0"/>
              </a:spcBef>
              <a:spcAft>
                <a:spcPts val="0"/>
              </a:spcAft>
              <a:buClr>
                <a:schemeClr val="dk1"/>
              </a:buClr>
              <a:buSzPts val="2400"/>
              <a:buNone/>
            </a:pPr>
            <a:r>
              <a:t/>
            </a:r>
            <a:endParaRPr sz="3150">
              <a:highlight>
                <a:srgbClr val="FFFFFF"/>
              </a:highlight>
            </a:endParaRPr>
          </a:p>
          <a:p>
            <a:pPr indent="0" lvl="0" marL="914400" rtl="0" algn="l">
              <a:lnSpc>
                <a:spcPct val="150000"/>
              </a:lnSpc>
              <a:spcBef>
                <a:spcPts val="800"/>
              </a:spcBef>
              <a:spcAft>
                <a:spcPts val="0"/>
              </a:spcAft>
              <a:buNone/>
            </a:pPr>
            <a:r>
              <a:rPr lang="en-US" sz="1900"/>
              <a:t>To mitigate the dangers associated with AI, several steps can be taken to promote responsible AI development and usage:</a:t>
            </a:r>
            <a:br>
              <a:rPr lang="en-US" sz="1900"/>
            </a:br>
            <a:endParaRPr sz="1900"/>
          </a:p>
          <a:p>
            <a:pPr indent="-349250" lvl="0" marL="1371600" rtl="0" algn="l">
              <a:lnSpc>
                <a:spcPct val="150000"/>
              </a:lnSpc>
              <a:spcBef>
                <a:spcPts val="800"/>
              </a:spcBef>
              <a:spcAft>
                <a:spcPts val="0"/>
              </a:spcAft>
              <a:buSzPts val="1900"/>
              <a:buChar char="●"/>
            </a:pPr>
            <a:r>
              <a:rPr b="1" lang="en-US" sz="1900"/>
              <a:t>Develop ethical guidelines → </a:t>
            </a:r>
            <a:r>
              <a:rPr lang="en-US" sz="1900"/>
              <a:t>Establish ethical principles or guidelines for AI development and deployment, considering issues such as human rights, fairness, transparency, accountability, and safety.</a:t>
            </a:r>
            <a:br>
              <a:rPr lang="en-US" sz="1900"/>
            </a:br>
            <a:endParaRPr sz="1900"/>
          </a:p>
          <a:p>
            <a:pPr indent="-349250" lvl="0" marL="1371600" rtl="0" algn="l">
              <a:lnSpc>
                <a:spcPct val="150000"/>
              </a:lnSpc>
              <a:spcBef>
                <a:spcPts val="0"/>
              </a:spcBef>
              <a:spcAft>
                <a:spcPts val="0"/>
              </a:spcAft>
              <a:buSzPts val="1900"/>
              <a:buChar char="●"/>
            </a:pPr>
            <a:r>
              <a:rPr b="1" lang="en-US" sz="1900"/>
              <a:t>Increase transparency →</a:t>
            </a:r>
            <a:r>
              <a:rPr lang="en-US" sz="1900"/>
              <a:t> Encourage AI developers to disclose information about their algorithms, data sources, and intended impacts, allowing for better understanding and scrutiny of AI systems.</a:t>
            </a:r>
            <a:br>
              <a:rPr lang="en-US" sz="1900"/>
            </a:br>
            <a:endParaRPr sz="1900"/>
          </a:p>
          <a:p>
            <a:pPr indent="0" lvl="0" marL="914400" rtl="0" algn="l">
              <a:lnSpc>
                <a:spcPct val="150000"/>
              </a:lnSpc>
              <a:spcBef>
                <a:spcPts val="800"/>
              </a:spcBef>
              <a:spcAft>
                <a:spcPts val="0"/>
              </a:spcAft>
              <a:buClr>
                <a:schemeClr val="dk1"/>
              </a:buClr>
              <a:buSzPts val="1100"/>
              <a:buFont typeface="Arial"/>
              <a:buNone/>
            </a:pPr>
            <a:r>
              <a:t/>
            </a:r>
            <a:endParaRPr sz="1900"/>
          </a:p>
          <a:p>
            <a:pPr indent="0" lvl="0" marL="914400" rtl="0" algn="l">
              <a:lnSpc>
                <a:spcPct val="150000"/>
              </a:lnSpc>
              <a:spcBef>
                <a:spcPts val="800"/>
              </a:spcBef>
              <a:spcAft>
                <a:spcPts val="0"/>
              </a:spcAft>
              <a:buNone/>
            </a:pPr>
            <a:br>
              <a:rPr b="1" lang="en-US" sz="1900"/>
            </a:br>
            <a:br>
              <a:rPr b="1" lang="en-US" sz="1900"/>
            </a:br>
            <a:endParaRPr sz="1900"/>
          </a:p>
          <a:p>
            <a:pPr indent="0" lvl="0" marL="9144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r>
              <a:t/>
            </a:r>
            <a:endParaRPr baseline="30000" sz="1400">
              <a:solidFill>
                <a:srgbClr val="3366CC"/>
              </a:solidFill>
              <a:highlight>
                <a:srgbClr val="FFFFFF"/>
              </a:highlight>
            </a:endParaRPr>
          </a:p>
          <a:p>
            <a:pPr indent="0" lvl="0" marL="9144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br>
              <a:rPr lang="en-US" sz="1900"/>
            </a:br>
            <a:endParaRPr sz="1900"/>
          </a:p>
          <a:p>
            <a:pPr indent="0" lvl="0" marL="1828800" rtl="0" algn="l">
              <a:lnSpc>
                <a:spcPct val="150000"/>
              </a:lnSpc>
              <a:spcBef>
                <a:spcPts val="1100"/>
              </a:spcBef>
              <a:spcAft>
                <a:spcPts val="1100"/>
              </a:spcAft>
              <a:buNone/>
            </a:pPr>
            <a:r>
              <a:t/>
            </a:r>
            <a:endParaRPr sz="2300"/>
          </a:p>
        </p:txBody>
      </p:sp>
      <p:sp>
        <p:nvSpPr>
          <p:cNvPr id="221" name="Google Shape;221;p3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222" name="Google Shape;222;p32"/>
          <p:cNvPicPr preferRelativeResize="0"/>
          <p:nvPr/>
        </p:nvPicPr>
        <p:blipFill rotWithShape="1">
          <a:blip r:embed="rId3">
            <a:alphaModFix/>
          </a:blip>
          <a:srcRect b="0" l="0" r="0" t="0"/>
          <a:stretch/>
        </p:blipFill>
        <p:spPr>
          <a:xfrm>
            <a:off x="-2" y="6100126"/>
            <a:ext cx="3979825" cy="757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400"/>
              <a:buNone/>
            </a:pPr>
            <a:r>
              <a:rPr lang="en-US" sz="3150">
                <a:highlight>
                  <a:srgbClr val="FFFFFF"/>
                </a:highlight>
              </a:rPr>
              <a:t>The Dangers With AI Revolution </a:t>
            </a:r>
            <a:endParaRPr sz="3150">
              <a:highlight>
                <a:srgbClr val="FFFFFF"/>
              </a:highlight>
            </a:endParaRPr>
          </a:p>
          <a:p>
            <a:pPr indent="0" lvl="0" marL="0" rtl="0" algn="ctr">
              <a:spcBef>
                <a:spcPts val="0"/>
              </a:spcBef>
              <a:spcAft>
                <a:spcPts val="0"/>
              </a:spcAft>
              <a:buClr>
                <a:schemeClr val="dk1"/>
              </a:buClr>
              <a:buSzPts val="2400"/>
              <a:buNone/>
            </a:pPr>
            <a:r>
              <a:t/>
            </a:r>
            <a:endParaRPr sz="3150">
              <a:highlight>
                <a:srgbClr val="FFFFFF"/>
              </a:highlight>
            </a:endParaRPr>
          </a:p>
          <a:p>
            <a:pPr indent="-349250" lvl="0" marL="1371600" rtl="0" algn="l">
              <a:lnSpc>
                <a:spcPct val="150000"/>
              </a:lnSpc>
              <a:spcBef>
                <a:spcPts val="800"/>
              </a:spcBef>
              <a:spcAft>
                <a:spcPts val="0"/>
              </a:spcAft>
              <a:buSzPts val="1900"/>
              <a:buChar char="●"/>
            </a:pPr>
            <a:r>
              <a:rPr b="1" lang="en-US" sz="1900"/>
              <a:t>Create regulations and policies → </a:t>
            </a:r>
            <a:r>
              <a:rPr lang="en-US" sz="1900"/>
              <a:t>Develop and enforce legal frameworks that ensure AI technologies are used transparently, fairly, and in a manner that respects privacy and security.</a:t>
            </a:r>
            <a:br>
              <a:rPr lang="en-US" sz="1900"/>
            </a:br>
            <a:endParaRPr sz="1900"/>
          </a:p>
          <a:p>
            <a:pPr indent="-349250" lvl="0" marL="1371600" rtl="0" algn="l">
              <a:lnSpc>
                <a:spcPct val="150000"/>
              </a:lnSpc>
              <a:spcBef>
                <a:spcPts val="0"/>
              </a:spcBef>
              <a:spcAft>
                <a:spcPts val="0"/>
              </a:spcAft>
              <a:buSzPts val="1900"/>
              <a:buChar char="●"/>
            </a:pPr>
            <a:r>
              <a:rPr b="1" lang="en-US" sz="1900"/>
              <a:t>Invest in AI education and awareness → </a:t>
            </a:r>
            <a:r>
              <a:rPr lang="en-US" sz="1900"/>
              <a:t>Promote AI literacy among the public and policymakers, enabling them to make informed decisions about AI implementations.</a:t>
            </a:r>
            <a:br>
              <a:rPr lang="en-US" sz="1900"/>
            </a:br>
            <a:endParaRPr sz="1900"/>
          </a:p>
          <a:p>
            <a:pPr indent="-349250" lvl="0" marL="1371600" rtl="0" algn="l">
              <a:lnSpc>
                <a:spcPct val="150000"/>
              </a:lnSpc>
              <a:spcBef>
                <a:spcPts val="0"/>
              </a:spcBef>
              <a:spcAft>
                <a:spcPts val="0"/>
              </a:spcAft>
              <a:buSzPts val="1900"/>
              <a:buChar char="●"/>
            </a:pPr>
            <a:r>
              <a:rPr b="1" lang="en-US" sz="1900"/>
              <a:t>Implement fairness and unbiased algorithm development →</a:t>
            </a:r>
            <a:r>
              <a:rPr lang="en-US" sz="1900"/>
              <a:t> Ensure developers focus on designing AI systems that are unbiased and address fairness issues in data and algorithms.</a:t>
            </a:r>
            <a:endParaRPr sz="1900"/>
          </a:p>
          <a:p>
            <a:pPr indent="0" lvl="0" marL="0" rtl="0" algn="l">
              <a:lnSpc>
                <a:spcPct val="150000"/>
              </a:lnSpc>
              <a:spcBef>
                <a:spcPts val="800"/>
              </a:spcBef>
              <a:spcAft>
                <a:spcPts val="0"/>
              </a:spcAft>
              <a:buNone/>
            </a:pPr>
            <a:r>
              <a:t/>
            </a:r>
            <a:endParaRPr b="1" sz="1900"/>
          </a:p>
          <a:p>
            <a:pPr indent="0" lvl="0" marL="1371600" rtl="0" algn="l">
              <a:lnSpc>
                <a:spcPct val="150000"/>
              </a:lnSpc>
              <a:spcBef>
                <a:spcPts val="800"/>
              </a:spcBef>
              <a:spcAft>
                <a:spcPts val="0"/>
              </a:spcAft>
              <a:buNone/>
            </a:pPr>
            <a:br>
              <a:rPr b="1" lang="en-US" sz="1900"/>
            </a:br>
            <a:endParaRPr sz="1900"/>
          </a:p>
          <a:p>
            <a:pPr indent="0" lvl="0" marL="9144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r>
              <a:t/>
            </a:r>
            <a:endParaRPr baseline="30000" sz="1400">
              <a:solidFill>
                <a:srgbClr val="3366CC"/>
              </a:solidFill>
              <a:highlight>
                <a:srgbClr val="FFFFFF"/>
              </a:highlight>
            </a:endParaRPr>
          </a:p>
          <a:p>
            <a:pPr indent="0" lvl="0" marL="9144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br>
              <a:rPr lang="en-US" sz="1900"/>
            </a:br>
            <a:endParaRPr sz="1900"/>
          </a:p>
          <a:p>
            <a:pPr indent="0" lvl="0" marL="1828800" rtl="0" algn="l">
              <a:lnSpc>
                <a:spcPct val="150000"/>
              </a:lnSpc>
              <a:spcBef>
                <a:spcPts val="1100"/>
              </a:spcBef>
              <a:spcAft>
                <a:spcPts val="1100"/>
              </a:spcAft>
              <a:buNone/>
            </a:pPr>
            <a:r>
              <a:t/>
            </a:r>
            <a:endParaRPr sz="2300"/>
          </a:p>
        </p:txBody>
      </p:sp>
      <p:sp>
        <p:nvSpPr>
          <p:cNvPr id="228" name="Google Shape;228;p3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229" name="Google Shape;229;p33"/>
          <p:cNvPicPr preferRelativeResize="0"/>
          <p:nvPr/>
        </p:nvPicPr>
        <p:blipFill rotWithShape="1">
          <a:blip r:embed="rId3">
            <a:alphaModFix/>
          </a:blip>
          <a:srcRect b="0" l="0" r="0" t="0"/>
          <a:stretch/>
        </p:blipFill>
        <p:spPr>
          <a:xfrm>
            <a:off x="-2" y="6100126"/>
            <a:ext cx="3979825" cy="757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4"/>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400"/>
              <a:buNone/>
            </a:pPr>
            <a:r>
              <a:rPr lang="en-US" sz="3150">
                <a:highlight>
                  <a:srgbClr val="FFFFFF"/>
                </a:highlight>
              </a:rPr>
              <a:t>The Dangers With AI Revolution </a:t>
            </a:r>
            <a:endParaRPr sz="3150">
              <a:highlight>
                <a:srgbClr val="FFFFFF"/>
              </a:highlight>
            </a:endParaRPr>
          </a:p>
          <a:p>
            <a:pPr indent="0" lvl="0" marL="0" rtl="0" algn="ctr">
              <a:spcBef>
                <a:spcPts val="0"/>
              </a:spcBef>
              <a:spcAft>
                <a:spcPts val="0"/>
              </a:spcAft>
              <a:buClr>
                <a:schemeClr val="dk1"/>
              </a:buClr>
              <a:buSzPts val="2400"/>
              <a:buNone/>
            </a:pPr>
            <a:r>
              <a:t/>
            </a:r>
            <a:endParaRPr sz="3150">
              <a:highlight>
                <a:srgbClr val="FFFFFF"/>
              </a:highlight>
            </a:endParaRPr>
          </a:p>
          <a:p>
            <a:pPr indent="-349250" lvl="0" marL="1371600" rtl="0" algn="l">
              <a:lnSpc>
                <a:spcPct val="150000"/>
              </a:lnSpc>
              <a:spcBef>
                <a:spcPts val="800"/>
              </a:spcBef>
              <a:spcAft>
                <a:spcPts val="0"/>
              </a:spcAft>
              <a:buSzPts val="1900"/>
              <a:buChar char="●"/>
            </a:pPr>
            <a:r>
              <a:rPr b="1" lang="en-US" sz="1900"/>
              <a:t>Establish AI safety standards → </a:t>
            </a:r>
            <a:r>
              <a:rPr lang="en-US" sz="1900"/>
              <a:t>Develop industry-wide safety standards for AI development, testing, and deployment, ensuring the technology's responsible and safe use.</a:t>
            </a:r>
            <a:br>
              <a:rPr lang="en-US" sz="1900"/>
            </a:br>
            <a:endParaRPr sz="1900"/>
          </a:p>
          <a:p>
            <a:pPr indent="-349250" lvl="0" marL="1371600" rtl="0" algn="l">
              <a:lnSpc>
                <a:spcPct val="150000"/>
              </a:lnSpc>
              <a:spcBef>
                <a:spcPts val="0"/>
              </a:spcBef>
              <a:spcAft>
                <a:spcPts val="0"/>
              </a:spcAft>
              <a:buSzPts val="1900"/>
              <a:buChar char="●"/>
            </a:pPr>
            <a:r>
              <a:rPr b="1" lang="en-US" sz="1900"/>
              <a:t>Encourage corporate responsibility → </a:t>
            </a:r>
            <a:r>
              <a:rPr lang="en-US" sz="1900"/>
              <a:t>Promote corporate engagement in responsible AI practices, holding businesses accountable for the consequences of their AI systems, and prioritizing ethical considerations as part of their corporate strategy.</a:t>
            </a:r>
            <a:br>
              <a:rPr lang="en-US" sz="1900"/>
            </a:br>
            <a:endParaRPr sz="1900"/>
          </a:p>
          <a:p>
            <a:pPr indent="0" lvl="0" marL="0" rtl="0" algn="l">
              <a:lnSpc>
                <a:spcPct val="150000"/>
              </a:lnSpc>
              <a:spcBef>
                <a:spcPts val="800"/>
              </a:spcBef>
              <a:spcAft>
                <a:spcPts val="0"/>
              </a:spcAft>
              <a:buNone/>
            </a:pPr>
            <a:r>
              <a:t/>
            </a:r>
            <a:endParaRPr b="1" sz="1900"/>
          </a:p>
          <a:p>
            <a:pPr indent="0" lvl="0" marL="1371600" rtl="0" algn="l">
              <a:lnSpc>
                <a:spcPct val="150000"/>
              </a:lnSpc>
              <a:spcBef>
                <a:spcPts val="800"/>
              </a:spcBef>
              <a:spcAft>
                <a:spcPts val="0"/>
              </a:spcAft>
              <a:buNone/>
            </a:pPr>
            <a:br>
              <a:rPr b="1" lang="en-US" sz="1900"/>
            </a:br>
            <a:endParaRPr sz="1900"/>
          </a:p>
          <a:p>
            <a:pPr indent="0" lvl="0" marL="9144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r>
              <a:t/>
            </a:r>
            <a:endParaRPr baseline="30000" sz="1400">
              <a:solidFill>
                <a:srgbClr val="3366CC"/>
              </a:solidFill>
              <a:highlight>
                <a:srgbClr val="FFFFFF"/>
              </a:highlight>
            </a:endParaRPr>
          </a:p>
          <a:p>
            <a:pPr indent="0" lvl="0" marL="9144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br>
              <a:rPr lang="en-US" sz="1900"/>
            </a:br>
            <a:endParaRPr sz="1900"/>
          </a:p>
          <a:p>
            <a:pPr indent="0" lvl="0" marL="1828800" rtl="0" algn="l">
              <a:lnSpc>
                <a:spcPct val="150000"/>
              </a:lnSpc>
              <a:spcBef>
                <a:spcPts val="1100"/>
              </a:spcBef>
              <a:spcAft>
                <a:spcPts val="1100"/>
              </a:spcAft>
              <a:buNone/>
            </a:pPr>
            <a:r>
              <a:t/>
            </a:r>
            <a:endParaRPr sz="2300"/>
          </a:p>
        </p:txBody>
      </p:sp>
      <p:sp>
        <p:nvSpPr>
          <p:cNvPr id="235" name="Google Shape;235;p3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236" name="Google Shape;236;p34"/>
          <p:cNvPicPr preferRelativeResize="0"/>
          <p:nvPr/>
        </p:nvPicPr>
        <p:blipFill rotWithShape="1">
          <a:blip r:embed="rId3">
            <a:alphaModFix/>
          </a:blip>
          <a:srcRect b="0" l="0" r="0" t="0"/>
          <a:stretch/>
        </p:blipFill>
        <p:spPr>
          <a:xfrm>
            <a:off x="-2" y="6100126"/>
            <a:ext cx="3979825" cy="757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a:p>
            <a:pPr indent="0" lvl="0" marL="0" rtl="0" algn="ctr">
              <a:lnSpc>
                <a:spcPct val="90000"/>
              </a:lnSpc>
              <a:spcBef>
                <a:spcPts val="0"/>
              </a:spcBef>
              <a:spcAft>
                <a:spcPts val="0"/>
              </a:spcAft>
              <a:buClr>
                <a:schemeClr val="dk1"/>
              </a:buClr>
              <a:buSzPts val="2400"/>
              <a:buNone/>
            </a:pPr>
            <a:r>
              <a:t/>
            </a:r>
            <a:endParaRPr/>
          </a:p>
          <a:p>
            <a:pPr indent="0" lvl="0" marL="0" rtl="0" algn="ctr">
              <a:lnSpc>
                <a:spcPct val="90000"/>
              </a:lnSpc>
              <a:spcBef>
                <a:spcPts val="0"/>
              </a:spcBef>
              <a:spcAft>
                <a:spcPts val="0"/>
              </a:spcAft>
              <a:buClr>
                <a:schemeClr val="dk1"/>
              </a:buClr>
              <a:buSzPts val="2400"/>
              <a:buNone/>
            </a:pPr>
            <a:r>
              <a:t/>
            </a:r>
            <a:endParaRPr/>
          </a:p>
          <a:p>
            <a:pPr indent="0" lvl="0" marL="0" rtl="0" algn="ctr">
              <a:lnSpc>
                <a:spcPct val="90000"/>
              </a:lnSpc>
              <a:spcBef>
                <a:spcPts val="0"/>
              </a:spcBef>
              <a:spcAft>
                <a:spcPts val="0"/>
              </a:spcAft>
              <a:buClr>
                <a:schemeClr val="dk1"/>
              </a:buClr>
              <a:buSzPts val="2400"/>
              <a:buNone/>
            </a:pPr>
            <a:r>
              <a:t/>
            </a:r>
            <a:endParaRPr/>
          </a:p>
          <a:p>
            <a:pPr indent="0" lvl="0" marL="0" rtl="0" algn="ctr">
              <a:lnSpc>
                <a:spcPct val="90000"/>
              </a:lnSpc>
              <a:spcBef>
                <a:spcPts val="0"/>
              </a:spcBef>
              <a:spcAft>
                <a:spcPts val="0"/>
              </a:spcAft>
              <a:buClr>
                <a:schemeClr val="dk1"/>
              </a:buClr>
              <a:buSzPts val="2400"/>
              <a:buNone/>
            </a:pPr>
            <a:r>
              <a:t/>
            </a:r>
            <a:endParaRPr/>
          </a:p>
          <a:p>
            <a:pPr indent="0" lvl="0" marL="0" rtl="0" algn="l">
              <a:lnSpc>
                <a:spcPct val="90000"/>
              </a:lnSpc>
              <a:spcBef>
                <a:spcPts val="0"/>
              </a:spcBef>
              <a:spcAft>
                <a:spcPts val="0"/>
              </a:spcAft>
              <a:buClr>
                <a:schemeClr val="dk1"/>
              </a:buClr>
              <a:buSzPts val="2400"/>
              <a:buNone/>
            </a:pPr>
            <a:r>
              <a:t/>
            </a:r>
            <a:endParaRPr/>
          </a:p>
          <a:p>
            <a:pPr indent="0" lvl="0" marL="0" rtl="0" algn="ctr">
              <a:lnSpc>
                <a:spcPct val="90000"/>
              </a:lnSpc>
              <a:spcBef>
                <a:spcPts val="0"/>
              </a:spcBef>
              <a:spcAft>
                <a:spcPts val="0"/>
              </a:spcAft>
              <a:buClr>
                <a:schemeClr val="dk1"/>
              </a:buClr>
              <a:buSzPts val="2400"/>
              <a:buNone/>
            </a:pPr>
            <a:r>
              <a:t/>
            </a:r>
            <a:endParaRPr/>
          </a:p>
          <a:p>
            <a:pPr indent="0" lvl="0" marL="0" rtl="0" algn="ctr">
              <a:lnSpc>
                <a:spcPct val="90000"/>
              </a:lnSpc>
              <a:spcBef>
                <a:spcPts val="0"/>
              </a:spcBef>
              <a:spcAft>
                <a:spcPts val="0"/>
              </a:spcAft>
              <a:buClr>
                <a:schemeClr val="dk1"/>
              </a:buClr>
              <a:buSzPts val="2400"/>
              <a:buNone/>
            </a:pPr>
            <a:r>
              <a:rPr b="1" lang="en-US" sz="3400"/>
              <a:t>Q&amp;A</a:t>
            </a:r>
            <a:endParaRPr sz="3400"/>
          </a:p>
          <a:p>
            <a:pPr indent="0" lvl="0" marL="1371600" rtl="0" algn="l">
              <a:lnSpc>
                <a:spcPct val="90000"/>
              </a:lnSpc>
              <a:spcBef>
                <a:spcPts val="500"/>
              </a:spcBef>
              <a:spcAft>
                <a:spcPts val="0"/>
              </a:spcAft>
              <a:buNone/>
            </a:pPr>
            <a:r>
              <a:t/>
            </a:r>
            <a:endParaRPr/>
          </a:p>
          <a:p>
            <a:pPr indent="-215900" lvl="1" marL="800100" rtl="0" algn="l">
              <a:lnSpc>
                <a:spcPct val="90000"/>
              </a:lnSpc>
              <a:spcBef>
                <a:spcPts val="500"/>
              </a:spcBef>
              <a:spcAft>
                <a:spcPts val="0"/>
              </a:spcAft>
              <a:buClr>
                <a:schemeClr val="dk1"/>
              </a:buClr>
              <a:buSzPts val="2000"/>
              <a:buFont typeface="Arial"/>
              <a:buNone/>
            </a:pPr>
            <a:r>
              <a:t/>
            </a:r>
            <a:endParaRPr/>
          </a:p>
          <a:p>
            <a:pPr indent="0" lvl="0" marL="0" rtl="0" algn="l">
              <a:lnSpc>
                <a:spcPct val="90000"/>
              </a:lnSpc>
              <a:spcBef>
                <a:spcPts val="1000"/>
              </a:spcBef>
              <a:spcAft>
                <a:spcPts val="0"/>
              </a:spcAft>
              <a:buClr>
                <a:schemeClr val="dk1"/>
              </a:buClr>
              <a:buSzPts val="2400"/>
              <a:buNone/>
            </a:pPr>
            <a:r>
              <a:t/>
            </a:r>
            <a:endParaRPr/>
          </a:p>
        </p:txBody>
      </p:sp>
      <p:sp>
        <p:nvSpPr>
          <p:cNvPr id="243" name="Google Shape;243;p3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244" name="Google Shape;244;p35"/>
          <p:cNvPicPr preferRelativeResize="0"/>
          <p:nvPr/>
        </p:nvPicPr>
        <p:blipFill>
          <a:blip r:embed="rId3">
            <a:alphaModFix/>
          </a:blip>
          <a:stretch>
            <a:fillRect/>
          </a:stretch>
        </p:blipFill>
        <p:spPr>
          <a:xfrm>
            <a:off x="2286000" y="900113"/>
            <a:ext cx="7620000" cy="5057775"/>
          </a:xfrm>
          <a:prstGeom prst="rect">
            <a:avLst/>
          </a:prstGeom>
          <a:noFill/>
          <a:ln>
            <a:noFill/>
          </a:ln>
        </p:spPr>
      </p:pic>
      <p:pic>
        <p:nvPicPr>
          <p:cNvPr id="245" name="Google Shape;245;p35"/>
          <p:cNvPicPr preferRelativeResize="0"/>
          <p:nvPr/>
        </p:nvPicPr>
        <p:blipFill rotWithShape="1">
          <a:blip r:embed="rId4">
            <a:alphaModFix/>
          </a:blip>
          <a:srcRect b="0" l="0" r="0" t="0"/>
          <a:stretch/>
        </p:blipFill>
        <p:spPr>
          <a:xfrm>
            <a:off x="-2" y="6100126"/>
            <a:ext cx="3979825" cy="757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400"/>
              <a:buNone/>
            </a:pPr>
            <a:r>
              <a:rPr lang="en-US" sz="3150">
                <a:highlight>
                  <a:srgbClr val="FFFFFF"/>
                </a:highlight>
              </a:rPr>
              <a:t>Where We Can Find AI In The Industry</a:t>
            </a:r>
            <a:r>
              <a:rPr lang="en-US" sz="3150">
                <a:highlight>
                  <a:srgbClr val="FFFFFF"/>
                </a:highlight>
              </a:rPr>
              <a:t>?</a:t>
            </a:r>
            <a:endParaRPr sz="3150">
              <a:highlight>
                <a:srgbClr val="FFFFFF"/>
              </a:highlight>
            </a:endParaRPr>
          </a:p>
          <a:p>
            <a:pPr indent="0" lvl="0" marL="0" rtl="0" algn="ctr">
              <a:spcBef>
                <a:spcPts val="0"/>
              </a:spcBef>
              <a:spcAft>
                <a:spcPts val="0"/>
              </a:spcAft>
              <a:buClr>
                <a:schemeClr val="dk1"/>
              </a:buClr>
              <a:buSzPts val="2400"/>
              <a:buNone/>
            </a:pPr>
            <a:r>
              <a:t/>
            </a:r>
            <a:endParaRPr sz="3150">
              <a:highlight>
                <a:srgbClr val="FFFFFF"/>
              </a:highlight>
            </a:endParaRPr>
          </a:p>
          <a:p>
            <a:pPr indent="0" lvl="0" marL="914400" rtl="0" algn="l">
              <a:lnSpc>
                <a:spcPct val="115000"/>
              </a:lnSpc>
              <a:spcBef>
                <a:spcPts val="800"/>
              </a:spcBef>
              <a:spcAft>
                <a:spcPts val="0"/>
              </a:spcAft>
              <a:buNone/>
            </a:pPr>
            <a:r>
              <a:rPr lang="en-US" sz="1900"/>
              <a:t>AI is becoming a crucial part in almost every industry and especially in the high tech companies.</a:t>
            </a:r>
            <a:br>
              <a:rPr lang="en-US" sz="1900"/>
            </a:br>
            <a:br>
              <a:rPr lang="en-US" sz="1900"/>
            </a:br>
            <a:r>
              <a:rPr lang="en-US" sz="1900"/>
              <a:t>AI can be used in order to:</a:t>
            </a:r>
            <a:endParaRPr sz="1900"/>
          </a:p>
          <a:p>
            <a:pPr indent="-349250" lvl="0" marL="1828800" rtl="0" algn="l">
              <a:lnSpc>
                <a:spcPct val="150000"/>
              </a:lnSpc>
              <a:spcBef>
                <a:spcPts val="800"/>
              </a:spcBef>
              <a:spcAft>
                <a:spcPts val="0"/>
              </a:spcAft>
              <a:buSzPts val="1900"/>
              <a:buChar char="●"/>
            </a:pPr>
            <a:r>
              <a:rPr lang="en-US" sz="1900"/>
              <a:t>Automate repetitive tasks</a:t>
            </a:r>
            <a:endParaRPr sz="1900"/>
          </a:p>
          <a:p>
            <a:pPr indent="-349250" lvl="0" marL="1828800" rtl="0" algn="l">
              <a:lnSpc>
                <a:spcPct val="150000"/>
              </a:lnSpc>
              <a:spcBef>
                <a:spcPts val="0"/>
              </a:spcBef>
              <a:spcAft>
                <a:spcPts val="0"/>
              </a:spcAft>
              <a:buSzPts val="1900"/>
              <a:buChar char="●"/>
            </a:pPr>
            <a:r>
              <a:rPr lang="en-US" sz="1900"/>
              <a:t>Analyze large amounts of data</a:t>
            </a:r>
            <a:endParaRPr sz="1900"/>
          </a:p>
          <a:p>
            <a:pPr indent="-349250" lvl="0" marL="1828800" rtl="0" algn="l">
              <a:lnSpc>
                <a:spcPct val="150000"/>
              </a:lnSpc>
              <a:spcBef>
                <a:spcPts val="0"/>
              </a:spcBef>
              <a:spcAft>
                <a:spcPts val="0"/>
              </a:spcAft>
              <a:buSzPts val="1900"/>
              <a:buChar char="●"/>
            </a:pPr>
            <a:r>
              <a:rPr lang="en-US" sz="1900"/>
              <a:t>Enhance decision-making processes</a:t>
            </a:r>
            <a:endParaRPr sz="1900"/>
          </a:p>
          <a:p>
            <a:pPr indent="-349250" lvl="0" marL="1828800" rtl="0" algn="l">
              <a:lnSpc>
                <a:spcPct val="150000"/>
              </a:lnSpc>
              <a:spcBef>
                <a:spcPts val="0"/>
              </a:spcBef>
              <a:spcAft>
                <a:spcPts val="0"/>
              </a:spcAft>
              <a:buSzPts val="1900"/>
              <a:buChar char="●"/>
            </a:pPr>
            <a:r>
              <a:rPr lang="en-US" sz="1900"/>
              <a:t>Develop new medical treatments</a:t>
            </a:r>
            <a:endParaRPr sz="1900"/>
          </a:p>
          <a:p>
            <a:pPr indent="-349250" lvl="0" marL="1828800" rtl="0" algn="l">
              <a:lnSpc>
                <a:spcPct val="150000"/>
              </a:lnSpc>
              <a:spcBef>
                <a:spcPts val="0"/>
              </a:spcBef>
              <a:spcAft>
                <a:spcPts val="0"/>
              </a:spcAft>
              <a:buSzPts val="1900"/>
              <a:buChar char="●"/>
            </a:pPr>
            <a:r>
              <a:rPr lang="en-US" sz="1900"/>
              <a:t>Improve customer service</a:t>
            </a:r>
            <a:endParaRPr sz="1900"/>
          </a:p>
          <a:p>
            <a:pPr indent="-349250" lvl="0" marL="1828800" rtl="0" algn="l">
              <a:lnSpc>
                <a:spcPct val="150000"/>
              </a:lnSpc>
              <a:spcBef>
                <a:spcPts val="0"/>
              </a:spcBef>
              <a:spcAft>
                <a:spcPts val="0"/>
              </a:spcAft>
              <a:buSzPts val="1900"/>
              <a:buChar char="●"/>
            </a:pPr>
            <a:r>
              <a:rPr lang="en-US" sz="1900"/>
              <a:t>Enhance natural language processing</a:t>
            </a:r>
            <a:endParaRPr sz="1900"/>
          </a:p>
          <a:p>
            <a:pPr indent="-349250" lvl="0" marL="1828800" rtl="0" algn="l">
              <a:lnSpc>
                <a:spcPct val="150000"/>
              </a:lnSpc>
              <a:spcBef>
                <a:spcPts val="0"/>
              </a:spcBef>
              <a:spcAft>
                <a:spcPts val="0"/>
              </a:spcAft>
              <a:buSzPts val="1900"/>
              <a:buChar char="●"/>
            </a:pPr>
            <a:r>
              <a:rPr lang="en-US" sz="1900"/>
              <a:t>Create self-driving vehicles</a:t>
            </a:r>
            <a:endParaRPr sz="1900"/>
          </a:p>
          <a:p>
            <a:pPr indent="-349250" lvl="0" marL="1828800" rtl="0" algn="l">
              <a:lnSpc>
                <a:spcPct val="150000"/>
              </a:lnSpc>
              <a:spcBef>
                <a:spcPts val="0"/>
              </a:spcBef>
              <a:spcAft>
                <a:spcPts val="0"/>
              </a:spcAft>
              <a:buSzPts val="1900"/>
              <a:buChar char="●"/>
            </a:pPr>
            <a:r>
              <a:rPr lang="en-US" sz="1900"/>
              <a:t>Assist in disaster response and prediction</a:t>
            </a:r>
            <a:endParaRPr sz="1900"/>
          </a:p>
          <a:p>
            <a:pPr indent="0" lvl="0" marL="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br>
              <a:rPr lang="en-US" sz="1900"/>
            </a:br>
            <a:endParaRPr sz="1900"/>
          </a:p>
          <a:p>
            <a:pPr indent="0" lvl="0" marL="1828800" rtl="0" algn="l">
              <a:lnSpc>
                <a:spcPct val="150000"/>
              </a:lnSpc>
              <a:spcBef>
                <a:spcPts val="1100"/>
              </a:spcBef>
              <a:spcAft>
                <a:spcPts val="1100"/>
              </a:spcAft>
              <a:buNone/>
            </a:pPr>
            <a:r>
              <a:t/>
            </a:r>
            <a:endParaRPr sz="2300"/>
          </a:p>
        </p:txBody>
      </p:sp>
      <p:sp>
        <p:nvSpPr>
          <p:cNvPr id="104" name="Google Shape;104;p1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400"/>
              <a:buNone/>
            </a:pPr>
            <a:r>
              <a:rPr lang="en-US" sz="3150">
                <a:highlight>
                  <a:srgbClr val="FFFFFF"/>
                </a:highlight>
              </a:rPr>
              <a:t>The Evolution Of AI</a:t>
            </a:r>
            <a:endParaRPr sz="3150">
              <a:highlight>
                <a:srgbClr val="FFFFFF"/>
              </a:highlight>
            </a:endParaRPr>
          </a:p>
          <a:p>
            <a:pPr indent="0" lvl="0" marL="0" rtl="0" algn="ctr">
              <a:spcBef>
                <a:spcPts val="0"/>
              </a:spcBef>
              <a:spcAft>
                <a:spcPts val="0"/>
              </a:spcAft>
              <a:buClr>
                <a:schemeClr val="dk1"/>
              </a:buClr>
              <a:buSzPts val="2400"/>
              <a:buNone/>
            </a:pPr>
            <a:r>
              <a:t/>
            </a:r>
            <a:endParaRPr sz="3150">
              <a:highlight>
                <a:srgbClr val="FFFFFF"/>
              </a:highlight>
            </a:endParaRPr>
          </a:p>
          <a:p>
            <a:pPr indent="0" lvl="0" marL="914400" rtl="0" algn="l">
              <a:lnSpc>
                <a:spcPct val="150000"/>
              </a:lnSpc>
              <a:spcBef>
                <a:spcPts val="800"/>
              </a:spcBef>
              <a:spcAft>
                <a:spcPts val="0"/>
              </a:spcAft>
              <a:buNone/>
            </a:pPr>
            <a:r>
              <a:rPr lang="en-US" sz="1900"/>
              <a:t>As almost any new invention or technology that was developed by the industry, </a:t>
            </a:r>
            <a:r>
              <a:rPr lang="en-US" sz="1900" u="sng"/>
              <a:t>AI main goal is also to make money for the organizations that use it</a:t>
            </a:r>
            <a:r>
              <a:rPr lang="en-US" sz="1900"/>
              <a:t>.</a:t>
            </a:r>
            <a:br>
              <a:rPr lang="en-US" sz="1900"/>
            </a:br>
            <a:r>
              <a:rPr lang="en-US" sz="1900"/>
              <a:t>So in order to understand how AI can save and generate additional income to the company we need to understand what are the problems the AI meant the solve in the first place.</a:t>
            </a:r>
            <a:br>
              <a:rPr lang="en-US" sz="1900"/>
            </a:br>
            <a:br>
              <a:rPr lang="en-US" sz="1900"/>
            </a:br>
            <a:r>
              <a:rPr b="1" lang="en-US" sz="1900"/>
              <a:t>Data analysis → </a:t>
            </a:r>
            <a:r>
              <a:rPr lang="en-US" sz="1900"/>
              <a:t>the process of inspecting, cleaning, transforming, and modeling data with the goal of discovering useful information, informing conclusions, and supporting decision-making.</a:t>
            </a:r>
            <a:endParaRPr sz="1900"/>
          </a:p>
          <a:p>
            <a:pPr indent="0" lvl="0" marL="914400" rtl="0" algn="l">
              <a:lnSpc>
                <a:spcPct val="150000"/>
              </a:lnSpc>
              <a:spcBef>
                <a:spcPts val="800"/>
              </a:spcBef>
              <a:spcAft>
                <a:spcPts val="0"/>
              </a:spcAft>
              <a:buNone/>
            </a:pPr>
            <a:r>
              <a:rPr lang="en-US" sz="1900"/>
              <a:t>Data analysis became more and more important as the organizations managed to save and gather more and more data from their customers. </a:t>
            </a:r>
            <a:endParaRPr sz="1900"/>
          </a:p>
          <a:p>
            <a:pPr indent="457200" lvl="0" marL="4572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br>
              <a:rPr lang="en-US" sz="1900"/>
            </a:br>
            <a:endParaRPr sz="1900"/>
          </a:p>
          <a:p>
            <a:pPr indent="0" lvl="0" marL="1828800" rtl="0" algn="l">
              <a:lnSpc>
                <a:spcPct val="150000"/>
              </a:lnSpc>
              <a:spcBef>
                <a:spcPts val="1100"/>
              </a:spcBef>
              <a:spcAft>
                <a:spcPts val="1100"/>
              </a:spcAft>
              <a:buNone/>
            </a:pPr>
            <a:r>
              <a:t/>
            </a:r>
            <a:endParaRPr sz="2300"/>
          </a:p>
        </p:txBody>
      </p:sp>
      <p:sp>
        <p:nvSpPr>
          <p:cNvPr id="110" name="Google Shape;110;p1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11" name="Google Shape;111;p16"/>
          <p:cNvPicPr preferRelativeResize="0"/>
          <p:nvPr/>
        </p:nvPicPr>
        <p:blipFill rotWithShape="1">
          <a:blip r:embed="rId3">
            <a:alphaModFix/>
          </a:blip>
          <a:srcRect b="0" l="0" r="0" t="0"/>
          <a:stretch/>
        </p:blipFill>
        <p:spPr>
          <a:xfrm>
            <a:off x="-2" y="6100126"/>
            <a:ext cx="3979825" cy="757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400"/>
              <a:buNone/>
            </a:pPr>
            <a:r>
              <a:rPr lang="en-US" sz="3150">
                <a:highlight>
                  <a:srgbClr val="FFFFFF"/>
                </a:highlight>
              </a:rPr>
              <a:t>The Evolution Of AI</a:t>
            </a:r>
            <a:endParaRPr sz="3150">
              <a:highlight>
                <a:srgbClr val="FFFFFF"/>
              </a:highlight>
            </a:endParaRPr>
          </a:p>
          <a:p>
            <a:pPr indent="0" lvl="0" marL="0" rtl="0" algn="ctr">
              <a:spcBef>
                <a:spcPts val="0"/>
              </a:spcBef>
              <a:spcAft>
                <a:spcPts val="0"/>
              </a:spcAft>
              <a:buClr>
                <a:schemeClr val="dk1"/>
              </a:buClr>
              <a:buSzPts val="2400"/>
              <a:buNone/>
            </a:pPr>
            <a:r>
              <a:t/>
            </a:r>
            <a:endParaRPr sz="3150">
              <a:highlight>
                <a:srgbClr val="FFFFFF"/>
              </a:highlight>
            </a:endParaRPr>
          </a:p>
          <a:p>
            <a:pPr indent="0" lvl="0" marL="914400" rtl="0" algn="l">
              <a:lnSpc>
                <a:spcPct val="150000"/>
              </a:lnSpc>
              <a:spcBef>
                <a:spcPts val="800"/>
              </a:spcBef>
              <a:spcAft>
                <a:spcPts val="0"/>
              </a:spcAft>
              <a:buNone/>
            </a:pPr>
            <a:r>
              <a:rPr lang="en-US" sz="1900"/>
              <a:t>Most companies are hiring </a:t>
            </a:r>
            <a:r>
              <a:rPr b="1" lang="en-US" sz="1900"/>
              <a:t>Data analysts</a:t>
            </a:r>
            <a:r>
              <a:rPr lang="en-US" sz="1900"/>
              <a:t> in order to manually perform the tasks of managing and organizing the data, explore the data and get insights from the data that will help the company perform better.</a:t>
            </a:r>
            <a:endParaRPr sz="1900"/>
          </a:p>
          <a:p>
            <a:pPr indent="0" lvl="0" marL="914400" rtl="0" algn="l">
              <a:lnSpc>
                <a:spcPct val="150000"/>
              </a:lnSpc>
              <a:spcBef>
                <a:spcPts val="800"/>
              </a:spcBef>
              <a:spcAft>
                <a:spcPts val="0"/>
              </a:spcAft>
              <a:buNone/>
            </a:pPr>
            <a:br>
              <a:rPr lang="en-US" sz="1900"/>
            </a:br>
            <a:r>
              <a:rPr b="1" lang="en-US" sz="1900"/>
              <a:t>BI </a:t>
            </a:r>
            <a:r>
              <a:rPr b="1" lang="en-US" sz="1900"/>
              <a:t>Development</a:t>
            </a:r>
            <a:r>
              <a:rPr b="1" lang="en-US" sz="1900"/>
              <a:t> →</a:t>
            </a:r>
            <a:r>
              <a:rPr lang="en-US" sz="1900"/>
              <a:t> Business intelligence (BI) comprises the strategies and technologies used by enterprises for the data analysis and management of business information.</a:t>
            </a:r>
            <a:br>
              <a:rPr lang="en-US" sz="1900"/>
            </a:br>
            <a:br>
              <a:rPr lang="en-US" sz="1900"/>
            </a:br>
            <a:r>
              <a:rPr lang="en-US" sz="1900"/>
              <a:t>Common functions of business intelligence technologies include </a:t>
            </a:r>
            <a:r>
              <a:rPr lang="en-US" sz="1900" u="sng"/>
              <a:t>reporting, online analytical processing, analytics and dashboard development</a:t>
            </a:r>
            <a:r>
              <a:rPr lang="en-US" sz="1900"/>
              <a:t>.</a:t>
            </a:r>
            <a:br>
              <a:rPr lang="en-US" sz="1900"/>
            </a:br>
            <a:endParaRPr sz="1900"/>
          </a:p>
          <a:p>
            <a:pPr indent="457200" lvl="0" marL="4572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br>
              <a:rPr lang="en-US" sz="1900"/>
            </a:br>
            <a:endParaRPr sz="1900"/>
          </a:p>
          <a:p>
            <a:pPr indent="0" lvl="0" marL="1828800" rtl="0" algn="l">
              <a:lnSpc>
                <a:spcPct val="150000"/>
              </a:lnSpc>
              <a:spcBef>
                <a:spcPts val="1100"/>
              </a:spcBef>
              <a:spcAft>
                <a:spcPts val="1100"/>
              </a:spcAft>
              <a:buNone/>
            </a:pPr>
            <a:r>
              <a:t/>
            </a:r>
            <a:endParaRPr sz="2300"/>
          </a:p>
        </p:txBody>
      </p:sp>
      <p:sp>
        <p:nvSpPr>
          <p:cNvPr id="117" name="Google Shape;117;p1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18" name="Google Shape;118;p17"/>
          <p:cNvPicPr preferRelativeResize="0"/>
          <p:nvPr/>
        </p:nvPicPr>
        <p:blipFill rotWithShape="1">
          <a:blip r:embed="rId3">
            <a:alphaModFix/>
          </a:blip>
          <a:srcRect b="0" l="0" r="0" t="0"/>
          <a:stretch/>
        </p:blipFill>
        <p:spPr>
          <a:xfrm>
            <a:off x="-2" y="6100126"/>
            <a:ext cx="3979825" cy="757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400"/>
              <a:buNone/>
            </a:pPr>
            <a:r>
              <a:rPr lang="en-US" sz="3150">
                <a:highlight>
                  <a:srgbClr val="FFFFFF"/>
                </a:highlight>
              </a:rPr>
              <a:t>The Evolution Of AI</a:t>
            </a:r>
            <a:endParaRPr sz="3150">
              <a:highlight>
                <a:srgbClr val="FFFFFF"/>
              </a:highlight>
            </a:endParaRPr>
          </a:p>
          <a:p>
            <a:pPr indent="0" lvl="0" marL="0" rtl="0" algn="ctr">
              <a:spcBef>
                <a:spcPts val="0"/>
              </a:spcBef>
              <a:spcAft>
                <a:spcPts val="0"/>
              </a:spcAft>
              <a:buClr>
                <a:schemeClr val="dk1"/>
              </a:buClr>
              <a:buSzPts val="2400"/>
              <a:buNone/>
            </a:pPr>
            <a:r>
              <a:t/>
            </a:r>
            <a:endParaRPr sz="3150">
              <a:highlight>
                <a:srgbClr val="FFFFFF"/>
              </a:highlight>
            </a:endParaRPr>
          </a:p>
          <a:p>
            <a:pPr indent="0" lvl="0" marL="914400" rtl="0" algn="l">
              <a:lnSpc>
                <a:spcPct val="150000"/>
              </a:lnSpc>
              <a:spcBef>
                <a:spcPts val="800"/>
              </a:spcBef>
              <a:spcAft>
                <a:spcPts val="0"/>
              </a:spcAft>
              <a:buNone/>
            </a:pPr>
            <a:r>
              <a:rPr lang="en-US" sz="1900"/>
              <a:t>BI tools can handle large amounts of structured and sometimes unstructured data to help identify, develop, and otherwise create new strategic </a:t>
            </a:r>
            <a:r>
              <a:rPr lang="en-US" sz="1900">
                <a:uFill>
                  <a:noFill/>
                </a:uFill>
                <a:hlinkClick r:id="rId3"/>
              </a:rPr>
              <a:t>business opportunities</a:t>
            </a:r>
            <a:r>
              <a:rPr lang="en-US" sz="1900"/>
              <a:t>. </a:t>
            </a:r>
            <a:br>
              <a:rPr lang="en-US" sz="1900"/>
            </a:br>
            <a:r>
              <a:rPr lang="en-US" sz="1900"/>
              <a:t>They </a:t>
            </a:r>
            <a:r>
              <a:rPr lang="en-US" sz="1900" u="sng"/>
              <a:t>aim to allow for the easy interpretation of these </a:t>
            </a:r>
            <a:r>
              <a:rPr lang="en-US" sz="1900" u="sng">
                <a:hlinkClick r:id="rId4"/>
              </a:rPr>
              <a:t>big data</a:t>
            </a:r>
            <a:r>
              <a:rPr lang="en-US" sz="1900"/>
              <a:t>. Identifying new opportunities and implementing an effective strategy based on </a:t>
            </a:r>
            <a:r>
              <a:rPr lang="en-US" sz="1900">
                <a:uFill>
                  <a:noFill/>
                </a:uFill>
                <a:hlinkClick r:id="rId5"/>
              </a:rPr>
              <a:t>in</a:t>
            </a:r>
            <a:r>
              <a:rPr lang="en-US" sz="1900"/>
              <a:t>s</a:t>
            </a:r>
            <a:r>
              <a:rPr lang="en-US" sz="1900">
                <a:uFill>
                  <a:noFill/>
                </a:uFill>
                <a:hlinkClick r:id="rId6"/>
              </a:rPr>
              <a:t>ights</a:t>
            </a:r>
            <a:r>
              <a:rPr lang="en-US" sz="1900"/>
              <a:t> can provide businesses with a competitive market advantage and long-term stability, and help them take strategic decisions.</a:t>
            </a:r>
            <a:endParaRPr sz="1900"/>
          </a:p>
          <a:p>
            <a:pPr indent="0" lvl="0" marL="9144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r>
              <a:rPr lang="en-US" sz="1900"/>
              <a:t>Most companies are hiring </a:t>
            </a:r>
            <a:r>
              <a:rPr b="1" lang="en-US" sz="1900"/>
              <a:t>BI Developers </a:t>
            </a:r>
            <a:r>
              <a:rPr lang="en-US" sz="1900"/>
              <a:t>in order to create and develop data reports and dashboards using modern BI tools such as: PowerBI, Tableau, Qlick, etc…</a:t>
            </a:r>
            <a:br>
              <a:rPr lang="en-US" sz="1900"/>
            </a:br>
            <a:r>
              <a:rPr lang="en-US" sz="1900"/>
              <a:t>In order to become BI Developer you need to control SQL, Excel and Some BI tools. </a:t>
            </a:r>
            <a:endParaRPr sz="1900"/>
          </a:p>
          <a:p>
            <a:pPr indent="457200" lvl="0" marL="4572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br>
              <a:rPr lang="en-US" sz="1900"/>
            </a:br>
            <a:endParaRPr sz="1900"/>
          </a:p>
          <a:p>
            <a:pPr indent="0" lvl="0" marL="1828800" rtl="0" algn="l">
              <a:lnSpc>
                <a:spcPct val="150000"/>
              </a:lnSpc>
              <a:spcBef>
                <a:spcPts val="1100"/>
              </a:spcBef>
              <a:spcAft>
                <a:spcPts val="1100"/>
              </a:spcAft>
              <a:buNone/>
            </a:pPr>
            <a:r>
              <a:t/>
            </a:r>
            <a:endParaRPr sz="2300"/>
          </a:p>
        </p:txBody>
      </p:sp>
      <p:sp>
        <p:nvSpPr>
          <p:cNvPr id="124" name="Google Shape;124;p1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25" name="Google Shape;125;p18"/>
          <p:cNvPicPr preferRelativeResize="0"/>
          <p:nvPr/>
        </p:nvPicPr>
        <p:blipFill rotWithShape="1">
          <a:blip r:embed="rId7">
            <a:alphaModFix/>
          </a:blip>
          <a:srcRect b="0" l="0" r="0" t="0"/>
          <a:stretch/>
        </p:blipFill>
        <p:spPr>
          <a:xfrm>
            <a:off x="-2" y="6100126"/>
            <a:ext cx="3979825" cy="757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400"/>
              <a:buNone/>
            </a:pPr>
            <a:r>
              <a:rPr lang="en-US" sz="3150">
                <a:highlight>
                  <a:srgbClr val="FFFFFF"/>
                </a:highlight>
              </a:rPr>
              <a:t>The Evolution Of AI</a:t>
            </a:r>
            <a:endParaRPr sz="3150">
              <a:highlight>
                <a:srgbClr val="FFFFFF"/>
              </a:highlight>
            </a:endParaRPr>
          </a:p>
          <a:p>
            <a:pPr indent="0" lvl="0" marL="0" rtl="0" algn="ctr">
              <a:spcBef>
                <a:spcPts val="0"/>
              </a:spcBef>
              <a:spcAft>
                <a:spcPts val="0"/>
              </a:spcAft>
              <a:buClr>
                <a:schemeClr val="dk1"/>
              </a:buClr>
              <a:buSzPts val="2400"/>
              <a:buNone/>
            </a:pPr>
            <a:r>
              <a:t/>
            </a:r>
            <a:endParaRPr sz="3150">
              <a:highlight>
                <a:srgbClr val="FFFFFF"/>
              </a:highlight>
            </a:endParaRPr>
          </a:p>
          <a:p>
            <a:pPr indent="0" lvl="0" marL="914400" rtl="0" algn="l">
              <a:lnSpc>
                <a:spcPct val="150000"/>
              </a:lnSpc>
              <a:spcBef>
                <a:spcPts val="800"/>
              </a:spcBef>
              <a:spcAft>
                <a:spcPts val="0"/>
              </a:spcAft>
              <a:buNone/>
            </a:pPr>
            <a:r>
              <a:rPr lang="en-US" sz="1900"/>
              <a:t>As the technology kept to evolve in addition the ways companies collect handle and organized their massive data, </a:t>
            </a:r>
            <a:r>
              <a:rPr lang="en-US" sz="1900" u="sng"/>
              <a:t>the data analysis world evolved as well.</a:t>
            </a:r>
            <a:r>
              <a:rPr lang="en-US" sz="1900"/>
              <a:t> </a:t>
            </a:r>
            <a:endParaRPr sz="1900"/>
          </a:p>
          <a:p>
            <a:pPr indent="0" lvl="0" marL="914400" rtl="0" algn="l">
              <a:lnSpc>
                <a:spcPct val="150000"/>
              </a:lnSpc>
              <a:spcBef>
                <a:spcPts val="800"/>
              </a:spcBef>
              <a:spcAft>
                <a:spcPts val="0"/>
              </a:spcAft>
              <a:buNone/>
            </a:pPr>
            <a:r>
              <a:t/>
            </a:r>
            <a:endParaRPr b="1" sz="1900"/>
          </a:p>
          <a:p>
            <a:pPr indent="0" lvl="0" marL="914400" rtl="0" algn="l">
              <a:lnSpc>
                <a:spcPct val="150000"/>
              </a:lnSpc>
              <a:spcBef>
                <a:spcPts val="800"/>
              </a:spcBef>
              <a:spcAft>
                <a:spcPts val="0"/>
              </a:spcAft>
              <a:buNone/>
            </a:pPr>
            <a:r>
              <a:rPr b="1" lang="en-US" sz="1900"/>
              <a:t>Machine Learning</a:t>
            </a:r>
            <a:r>
              <a:rPr b="1" lang="en-US" sz="1900"/>
              <a:t> → </a:t>
            </a:r>
            <a:r>
              <a:rPr lang="en-US" sz="1900"/>
              <a:t>Machine learning (ML) is a field devoted to understanding and building methods that let machines "learn" – that is, methods that leverage data to improve computer performance on some set of tasks.</a:t>
            </a:r>
            <a:br>
              <a:rPr lang="en-US" sz="1900"/>
            </a:br>
            <a:r>
              <a:rPr lang="en-US" sz="1900"/>
              <a:t>Machine learning algorithms build a model based on sample data, known as training data, in order to make predictions or decisions without being explicitly programmed to do so.</a:t>
            </a:r>
            <a:endParaRPr sz="1900"/>
          </a:p>
          <a:p>
            <a:pPr indent="0" lvl="0" marL="914400" rtl="0" algn="l">
              <a:lnSpc>
                <a:spcPct val="150000"/>
              </a:lnSpc>
              <a:spcBef>
                <a:spcPts val="800"/>
              </a:spcBef>
              <a:spcAft>
                <a:spcPts val="0"/>
              </a:spcAft>
              <a:buNone/>
            </a:pPr>
            <a:br>
              <a:rPr lang="en-US" sz="1900"/>
            </a:br>
            <a:r>
              <a:rPr lang="en-US" sz="1900"/>
              <a:t>Machine learning algorithms can be separated to </a:t>
            </a:r>
            <a:r>
              <a:rPr b="1" lang="en-US" sz="1900"/>
              <a:t>supervised learning</a:t>
            </a:r>
            <a:r>
              <a:rPr lang="en-US" sz="1900"/>
              <a:t> </a:t>
            </a:r>
            <a:r>
              <a:rPr b="1" lang="en-US" sz="1900"/>
              <a:t>algorithms</a:t>
            </a:r>
            <a:r>
              <a:rPr lang="en-US" sz="1900"/>
              <a:t> &amp; </a:t>
            </a:r>
            <a:r>
              <a:rPr b="1" lang="en-US" sz="1900"/>
              <a:t>unsupervised learning algorithms</a:t>
            </a:r>
            <a:r>
              <a:rPr lang="en-US" sz="1900"/>
              <a:t>.</a:t>
            </a:r>
            <a:endParaRPr sz="1900"/>
          </a:p>
          <a:p>
            <a:pPr indent="0" lvl="0" marL="9144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br>
              <a:rPr lang="en-US" sz="1900"/>
            </a:br>
            <a:endParaRPr sz="1900"/>
          </a:p>
          <a:p>
            <a:pPr indent="0" lvl="0" marL="1828800" rtl="0" algn="l">
              <a:lnSpc>
                <a:spcPct val="150000"/>
              </a:lnSpc>
              <a:spcBef>
                <a:spcPts val="1100"/>
              </a:spcBef>
              <a:spcAft>
                <a:spcPts val="1100"/>
              </a:spcAft>
              <a:buNone/>
            </a:pPr>
            <a:r>
              <a:t/>
            </a:r>
            <a:endParaRPr sz="2300"/>
          </a:p>
        </p:txBody>
      </p:sp>
      <p:sp>
        <p:nvSpPr>
          <p:cNvPr id="131" name="Google Shape;131;p1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400"/>
              <a:buNone/>
            </a:pPr>
            <a:r>
              <a:rPr lang="en-US" sz="3150">
                <a:highlight>
                  <a:srgbClr val="FFFFFF"/>
                </a:highlight>
              </a:rPr>
              <a:t>The Evolution Of AI</a:t>
            </a:r>
            <a:endParaRPr sz="3150">
              <a:highlight>
                <a:srgbClr val="FFFFFF"/>
              </a:highlight>
            </a:endParaRPr>
          </a:p>
          <a:p>
            <a:pPr indent="0" lvl="0" marL="0" rtl="0" algn="ctr">
              <a:spcBef>
                <a:spcPts val="0"/>
              </a:spcBef>
              <a:spcAft>
                <a:spcPts val="0"/>
              </a:spcAft>
              <a:buClr>
                <a:schemeClr val="dk1"/>
              </a:buClr>
              <a:buSzPts val="2400"/>
              <a:buNone/>
            </a:pPr>
            <a:r>
              <a:t/>
            </a:r>
            <a:endParaRPr sz="3150">
              <a:highlight>
                <a:srgbClr val="FFFFFF"/>
              </a:highlight>
            </a:endParaRPr>
          </a:p>
          <a:p>
            <a:pPr indent="0" lvl="0" marL="914400" rtl="0" algn="l">
              <a:lnSpc>
                <a:spcPct val="150000"/>
              </a:lnSpc>
              <a:spcBef>
                <a:spcPts val="800"/>
              </a:spcBef>
              <a:spcAft>
                <a:spcPts val="0"/>
              </a:spcAft>
              <a:buNone/>
            </a:pPr>
            <a:r>
              <a:rPr b="1" lang="en-US" sz="1900"/>
              <a:t>Data Scientist</a:t>
            </a:r>
            <a:r>
              <a:rPr b="1" lang="en-US" sz="1900"/>
              <a:t> → </a:t>
            </a:r>
            <a:r>
              <a:rPr lang="en-US" sz="1900"/>
              <a:t>Data scientists in companies are responsible on the machine learning process. They responsible on choosing the right algorithm in order to perform the required task. The Data scientist also responsible on coding the algorithm so the machine could learn. </a:t>
            </a:r>
            <a:endParaRPr sz="1900"/>
          </a:p>
          <a:p>
            <a:pPr indent="0" lvl="0" marL="914400" rtl="0" algn="l">
              <a:lnSpc>
                <a:spcPct val="150000"/>
              </a:lnSpc>
              <a:spcBef>
                <a:spcPts val="800"/>
              </a:spcBef>
              <a:spcAft>
                <a:spcPts val="0"/>
              </a:spcAft>
              <a:buNone/>
            </a:pPr>
            <a:r>
              <a:rPr lang="en-US" sz="1900"/>
              <a:t>In addition he responsible on the deployment process and perform QA during the machine learning process. </a:t>
            </a:r>
            <a:endParaRPr sz="1900"/>
          </a:p>
          <a:p>
            <a:pPr indent="0" lvl="0" marL="914400" rtl="0" algn="l">
              <a:lnSpc>
                <a:spcPct val="150000"/>
              </a:lnSpc>
              <a:spcBef>
                <a:spcPts val="800"/>
              </a:spcBef>
              <a:spcAft>
                <a:spcPts val="0"/>
              </a:spcAft>
              <a:buNone/>
            </a:pPr>
            <a:br>
              <a:rPr lang="en-US" sz="1900"/>
            </a:br>
            <a:r>
              <a:rPr b="1" lang="en-US" sz="1900"/>
              <a:t>Generative AI → </a:t>
            </a:r>
            <a:r>
              <a:rPr lang="en-US" sz="1900"/>
              <a:t>generative AI is a type of artificial intelligence system capable of </a:t>
            </a:r>
            <a:r>
              <a:rPr lang="en-US" sz="1900" u="sng"/>
              <a:t>generating text, images, or other media in response to </a:t>
            </a:r>
            <a:r>
              <a:rPr lang="en-US" sz="1900" u="sng">
                <a:hlinkClick r:id="rId3"/>
              </a:rPr>
              <a:t>prompts</a:t>
            </a:r>
            <a:r>
              <a:rPr lang="en-US" sz="1900"/>
              <a:t>. </a:t>
            </a:r>
            <a:br>
              <a:rPr lang="en-US" sz="1900"/>
            </a:br>
            <a:r>
              <a:rPr lang="en-US" sz="1900"/>
              <a:t>Generative AI models learn the patterns and structure of their input </a:t>
            </a:r>
            <a:r>
              <a:rPr lang="en-US" sz="1900">
                <a:uFill>
                  <a:noFill/>
                </a:uFill>
                <a:hlinkClick r:id="rId4"/>
              </a:rPr>
              <a:t>training data</a:t>
            </a:r>
            <a:r>
              <a:rPr lang="en-US" sz="1900"/>
              <a:t>, and then generate new data that has similar characteristics.</a:t>
            </a:r>
            <a:endParaRPr baseline="30000" sz="1400">
              <a:solidFill>
                <a:srgbClr val="3366CC"/>
              </a:solidFill>
              <a:highlight>
                <a:srgbClr val="FFFFFF"/>
              </a:highlight>
            </a:endParaRPr>
          </a:p>
          <a:p>
            <a:pPr indent="0" lvl="0" marL="9144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br>
              <a:rPr lang="en-US" sz="1900"/>
            </a:br>
            <a:endParaRPr sz="1900"/>
          </a:p>
          <a:p>
            <a:pPr indent="0" lvl="0" marL="1828800" rtl="0" algn="l">
              <a:lnSpc>
                <a:spcPct val="150000"/>
              </a:lnSpc>
              <a:spcBef>
                <a:spcPts val="1100"/>
              </a:spcBef>
              <a:spcAft>
                <a:spcPts val="1100"/>
              </a:spcAft>
              <a:buNone/>
            </a:pPr>
            <a:r>
              <a:t/>
            </a:r>
            <a:endParaRPr sz="2300"/>
          </a:p>
        </p:txBody>
      </p:sp>
      <p:sp>
        <p:nvSpPr>
          <p:cNvPr id="137" name="Google Shape;137;p2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38" name="Google Shape;138;p20"/>
          <p:cNvPicPr preferRelativeResize="0"/>
          <p:nvPr/>
        </p:nvPicPr>
        <p:blipFill rotWithShape="1">
          <a:blip r:embed="rId5">
            <a:alphaModFix/>
          </a:blip>
          <a:srcRect b="0" l="0" r="0" t="0"/>
          <a:stretch/>
        </p:blipFill>
        <p:spPr>
          <a:xfrm>
            <a:off x="-2" y="6100126"/>
            <a:ext cx="3979825" cy="757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idx="1" type="subTitle"/>
          </p:nvPr>
        </p:nvSpPr>
        <p:spPr>
          <a:xfrm>
            <a:off x="536028" y="459443"/>
            <a:ext cx="11162100" cy="6088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400"/>
              <a:buNone/>
            </a:pPr>
            <a:r>
              <a:rPr lang="en-US" sz="3150">
                <a:highlight>
                  <a:srgbClr val="FFFFFF"/>
                </a:highlight>
              </a:rPr>
              <a:t>The Evolution Of AI</a:t>
            </a:r>
            <a:endParaRPr sz="3150">
              <a:highlight>
                <a:srgbClr val="FFFFFF"/>
              </a:highlight>
            </a:endParaRPr>
          </a:p>
          <a:p>
            <a:pPr indent="0" lvl="0" marL="0" rtl="0" algn="ctr">
              <a:spcBef>
                <a:spcPts val="0"/>
              </a:spcBef>
              <a:spcAft>
                <a:spcPts val="0"/>
              </a:spcAft>
              <a:buClr>
                <a:schemeClr val="dk1"/>
              </a:buClr>
              <a:buSzPts val="2400"/>
              <a:buNone/>
            </a:pPr>
            <a:r>
              <a:t/>
            </a:r>
            <a:endParaRPr sz="3150">
              <a:highlight>
                <a:srgbClr val="FFFFFF"/>
              </a:highlight>
            </a:endParaRPr>
          </a:p>
          <a:p>
            <a:pPr indent="0" lvl="0" marL="914400" rtl="0" algn="l">
              <a:lnSpc>
                <a:spcPct val="150000"/>
              </a:lnSpc>
              <a:spcBef>
                <a:spcPts val="800"/>
              </a:spcBef>
              <a:spcAft>
                <a:spcPts val="0"/>
              </a:spcAft>
              <a:buNone/>
            </a:pPr>
            <a:r>
              <a:rPr lang="en-US" sz="1900"/>
              <a:t>Notable generative AI systems include </a:t>
            </a:r>
            <a:r>
              <a:rPr b="1" lang="en-US" sz="1900"/>
              <a:t>ChatGPT</a:t>
            </a:r>
            <a:r>
              <a:rPr lang="en-US" sz="1900"/>
              <a:t> (and its variant </a:t>
            </a:r>
            <a:r>
              <a:rPr lang="en-US" sz="1900">
                <a:uFill>
                  <a:noFill/>
                </a:uFill>
                <a:hlinkClick r:id="rId3"/>
              </a:rPr>
              <a:t>Bing Chat</a:t>
            </a:r>
            <a:r>
              <a:rPr lang="en-US" sz="1900"/>
              <a:t>), a </a:t>
            </a:r>
            <a:r>
              <a:rPr lang="en-US" sz="1900">
                <a:uFill>
                  <a:noFill/>
                </a:uFill>
                <a:hlinkClick r:id="rId4"/>
              </a:rPr>
              <a:t>chatbot</a:t>
            </a:r>
            <a:r>
              <a:rPr lang="en-US" sz="1900"/>
              <a:t> built by </a:t>
            </a:r>
            <a:r>
              <a:rPr b="1" lang="en-US" sz="1900"/>
              <a:t>OpenAI</a:t>
            </a:r>
            <a:r>
              <a:rPr lang="en-US" sz="1900"/>
              <a:t> using their </a:t>
            </a:r>
            <a:r>
              <a:rPr b="1" lang="en-US" sz="1900"/>
              <a:t>GPT-3</a:t>
            </a:r>
            <a:r>
              <a:rPr lang="en-US" sz="1900"/>
              <a:t>, </a:t>
            </a:r>
            <a:r>
              <a:rPr b="1" lang="en-US" sz="1900"/>
              <a:t>GPT-4</a:t>
            </a:r>
            <a:r>
              <a:rPr lang="en-US" sz="1900"/>
              <a:t> and </a:t>
            </a:r>
            <a:r>
              <a:rPr b="1" lang="en-US" sz="1900"/>
              <a:t>Bard</a:t>
            </a:r>
            <a:r>
              <a:rPr lang="en-US" sz="1900"/>
              <a:t>, a chatbot built by Google</a:t>
            </a:r>
            <a:br>
              <a:rPr lang="en-US" sz="1900"/>
            </a:br>
            <a:r>
              <a:rPr lang="en-US" sz="1900"/>
              <a:t>Other generative AI models include </a:t>
            </a:r>
            <a:r>
              <a:rPr lang="en-US" sz="1900">
                <a:uFill>
                  <a:noFill/>
                </a:uFill>
                <a:hlinkClick r:id="rId5"/>
              </a:rPr>
              <a:t>artificial intelligence art</a:t>
            </a:r>
            <a:r>
              <a:rPr lang="en-US" sz="1900"/>
              <a:t> systems such as </a:t>
            </a:r>
            <a:r>
              <a:rPr b="1" lang="en-US" sz="1900"/>
              <a:t>Stable Diffusion</a:t>
            </a:r>
            <a:r>
              <a:rPr lang="en-US" sz="1900"/>
              <a:t>, </a:t>
            </a:r>
            <a:r>
              <a:rPr b="1" lang="en-US" sz="1900"/>
              <a:t>Midjourney</a:t>
            </a:r>
            <a:r>
              <a:rPr lang="en-US" sz="1900"/>
              <a:t>, and </a:t>
            </a:r>
            <a:r>
              <a:rPr b="1" lang="en-US" sz="1900"/>
              <a:t>DALL-E</a:t>
            </a:r>
            <a:r>
              <a:rPr lang="en-US" sz="1900"/>
              <a:t>.</a:t>
            </a:r>
            <a:endParaRPr sz="1900"/>
          </a:p>
          <a:p>
            <a:pPr indent="0" lvl="0" marL="914400" rtl="0" algn="l">
              <a:lnSpc>
                <a:spcPct val="150000"/>
              </a:lnSpc>
              <a:spcBef>
                <a:spcPts val="800"/>
              </a:spcBef>
              <a:spcAft>
                <a:spcPts val="0"/>
              </a:spcAft>
              <a:buNone/>
            </a:pPr>
            <a:br>
              <a:rPr lang="en-US" sz="1900"/>
            </a:br>
            <a:r>
              <a:rPr lang="en-US" sz="1900" u="sng"/>
              <a:t>AI represent the latest step in the data evolution</a:t>
            </a:r>
            <a:r>
              <a:rPr lang="en-US" sz="1900"/>
              <a:t>, The machine will teach itself using </a:t>
            </a:r>
            <a:r>
              <a:rPr lang="en-US" sz="1900"/>
              <a:t>existing data and previous learning processes. </a:t>
            </a:r>
            <a:r>
              <a:rPr lang="en-US" sz="1900" u="sng"/>
              <a:t>The machine itself will choose the right algorithm</a:t>
            </a:r>
            <a:r>
              <a:rPr lang="en-US" sz="1900"/>
              <a:t> to learn and perform the required task the best way possible. In addition </a:t>
            </a:r>
            <a:r>
              <a:rPr lang="en-US" sz="1900" u="sng"/>
              <a:t>the machine will be able to correct itself and improve its results</a:t>
            </a:r>
            <a:r>
              <a:rPr lang="en-US" sz="1900"/>
              <a:t>. </a:t>
            </a:r>
            <a:endParaRPr sz="2100">
              <a:solidFill>
                <a:srgbClr val="202124"/>
              </a:solidFill>
              <a:highlight>
                <a:srgbClr val="F8F9FA"/>
              </a:highlight>
            </a:endParaRPr>
          </a:p>
          <a:p>
            <a:pPr indent="0" lvl="0" marL="914400" rtl="0" algn="l">
              <a:lnSpc>
                <a:spcPct val="150000"/>
              </a:lnSpc>
              <a:spcBef>
                <a:spcPts val="800"/>
              </a:spcBef>
              <a:spcAft>
                <a:spcPts val="0"/>
              </a:spcAft>
              <a:buNone/>
            </a:pPr>
            <a:r>
              <a:rPr lang="en-US" sz="1900"/>
              <a:t> </a:t>
            </a:r>
            <a:r>
              <a:rPr lang="en-US" sz="1900"/>
              <a:t> </a:t>
            </a:r>
            <a:endParaRPr baseline="30000" sz="1400">
              <a:solidFill>
                <a:srgbClr val="3366CC"/>
              </a:solidFill>
              <a:highlight>
                <a:srgbClr val="FFFFFF"/>
              </a:highlight>
            </a:endParaRPr>
          </a:p>
          <a:p>
            <a:pPr indent="0" lvl="0" marL="9144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457200" lvl="0" marL="457200" rtl="0" algn="l">
              <a:lnSpc>
                <a:spcPct val="150000"/>
              </a:lnSpc>
              <a:spcBef>
                <a:spcPts val="800"/>
              </a:spcBef>
              <a:spcAft>
                <a:spcPts val="0"/>
              </a:spcAft>
              <a:buNone/>
            </a:pPr>
            <a:r>
              <a:t/>
            </a:r>
            <a:endParaRPr sz="1900"/>
          </a:p>
          <a:p>
            <a:pPr indent="0" lvl="0" marL="914400" rtl="0" algn="l">
              <a:lnSpc>
                <a:spcPct val="150000"/>
              </a:lnSpc>
              <a:spcBef>
                <a:spcPts val="800"/>
              </a:spcBef>
              <a:spcAft>
                <a:spcPts val="0"/>
              </a:spcAft>
              <a:buNone/>
            </a:pPr>
            <a:br>
              <a:rPr lang="en-US" sz="1900"/>
            </a:br>
            <a:endParaRPr sz="1900"/>
          </a:p>
          <a:p>
            <a:pPr indent="0" lvl="0" marL="1828800" rtl="0" algn="l">
              <a:lnSpc>
                <a:spcPct val="150000"/>
              </a:lnSpc>
              <a:spcBef>
                <a:spcPts val="1100"/>
              </a:spcBef>
              <a:spcAft>
                <a:spcPts val="1100"/>
              </a:spcAft>
              <a:buNone/>
            </a:pPr>
            <a:r>
              <a:t/>
            </a:r>
            <a:endParaRPr sz="2300"/>
          </a:p>
        </p:txBody>
      </p:sp>
      <p:sp>
        <p:nvSpPr>
          <p:cNvPr id="144" name="Google Shape;144;p2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45" name="Google Shape;145;p21"/>
          <p:cNvPicPr preferRelativeResize="0"/>
          <p:nvPr/>
        </p:nvPicPr>
        <p:blipFill rotWithShape="1">
          <a:blip r:embed="rId6">
            <a:alphaModFix/>
          </a:blip>
          <a:srcRect b="0" l="0" r="0" t="0"/>
          <a:stretch/>
        </p:blipFill>
        <p:spPr>
          <a:xfrm>
            <a:off x="-2" y="6100126"/>
            <a:ext cx="3979825" cy="757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